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sldIdLst>
    <p:sldId id="279" r:id="rId2"/>
    <p:sldId id="281" r:id="rId3"/>
    <p:sldId id="282" r:id="rId4"/>
    <p:sldId id="299" r:id="rId5"/>
    <p:sldId id="300" r:id="rId6"/>
    <p:sldId id="301" r:id="rId7"/>
    <p:sldId id="741" r:id="rId8"/>
    <p:sldId id="814" r:id="rId9"/>
    <p:sldId id="807" r:id="rId10"/>
    <p:sldId id="802" r:id="rId11"/>
    <p:sldId id="803" r:id="rId12"/>
    <p:sldId id="804" r:id="rId13"/>
    <p:sldId id="805" r:id="rId14"/>
    <p:sldId id="806" r:id="rId15"/>
    <p:sldId id="809" r:id="rId16"/>
    <p:sldId id="298" r:id="rId17"/>
    <p:sldId id="811" r:id="rId18"/>
    <p:sldId id="812" r:id="rId19"/>
    <p:sldId id="813" r:id="rId20"/>
    <p:sldId id="302" r:id="rId21"/>
    <p:sldId id="303" r:id="rId22"/>
    <p:sldId id="304" r:id="rId23"/>
    <p:sldId id="815" r:id="rId2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6" userDrawn="1">
          <p15:clr>
            <a:srgbClr val="A4A3A4"/>
          </p15:clr>
        </p15:guide>
        <p15:guide id="2" pos="438" userDrawn="1">
          <p15:clr>
            <a:srgbClr val="A4A3A4"/>
          </p15:clr>
        </p15:guide>
        <p15:guide id="3" pos="7242" userDrawn="1">
          <p15:clr>
            <a:srgbClr val="A4A3A4"/>
          </p15:clr>
        </p15:guide>
        <p15:guide id="4" orient="horz" pos="3884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배지수" initials="배" lastIdx="1" clrIdx="0">
    <p:extLst>
      <p:ext uri="{19B8F6BF-5375-455C-9EA6-DF929625EA0E}">
        <p15:presenceInfo xmlns:p15="http://schemas.microsoft.com/office/powerpoint/2012/main" userId="S::jsbae212@likelion.onmicrosoft.com::e5971e7f-e393-4d8a-a6a4-7b2adf04be8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39A25"/>
    <a:srgbClr val="FF9E1B"/>
    <a:srgbClr val="275585"/>
    <a:srgbClr val="E89323"/>
    <a:srgbClr val="FAFA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576"/>
    <p:restoredTop sz="94632"/>
  </p:normalViewPr>
  <p:slideViewPr>
    <p:cSldViewPr snapToGrid="0" snapToObjects="1">
      <p:cViewPr varScale="1">
        <p:scale>
          <a:sx n="104" d="100"/>
          <a:sy n="104" d="100"/>
        </p:scale>
        <p:origin x="232" y="248"/>
      </p:cViewPr>
      <p:guideLst>
        <p:guide orient="horz" pos="436"/>
        <p:guide pos="438"/>
        <p:guide pos="7242"/>
        <p:guide orient="horz" pos="388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ore-KR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EB0431-1611-1744-95F0-8172773087C5}" type="datetimeFigureOut">
              <a:rPr lang="en-US" altLang="ko-Kore-KR" smtClean="0"/>
              <a:t>3/1/22</a:t>
            </a:fld>
            <a:endParaRPr lang="ko-Kore-KR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ko-Kore-KR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ore-KR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5576D1-A133-074D-958F-27AA5B306F5C}" type="slidenum">
              <a:rPr lang="ko-Kore-KR" smtClean="0"/>
              <a:t>‹#›</a:t>
            </a:fld>
            <a:endParaRPr lang="ko-Kore-KR"/>
          </a:p>
        </p:txBody>
      </p:sp>
    </p:spTree>
    <p:extLst>
      <p:ext uri="{BB962C8B-B14F-4D97-AF65-F5344CB8AC3E}">
        <p14:creationId xmlns:p14="http://schemas.microsoft.com/office/powerpoint/2010/main" val="28187316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5576D1-A133-074D-958F-27AA5B306F5C}" type="slidenum">
              <a:rPr lang="en-US" altLang="ko-Kore-KR" smtClean="0"/>
              <a:t>2</a:t>
            </a:fld>
            <a:endParaRPr lang="ko-Kore-KR"/>
          </a:p>
        </p:txBody>
      </p:sp>
    </p:spTree>
    <p:extLst>
      <p:ext uri="{BB962C8B-B14F-4D97-AF65-F5344CB8AC3E}">
        <p14:creationId xmlns:p14="http://schemas.microsoft.com/office/powerpoint/2010/main" val="26924074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5576D1-A133-074D-958F-27AA5B306F5C}" type="slidenum">
              <a:rPr lang="en-US" altLang="ko-Kore-KR" smtClean="0"/>
              <a:t>3</a:t>
            </a:fld>
            <a:endParaRPr lang="ko-Kore-KR"/>
          </a:p>
        </p:txBody>
      </p:sp>
    </p:spTree>
    <p:extLst>
      <p:ext uri="{BB962C8B-B14F-4D97-AF65-F5344CB8AC3E}">
        <p14:creationId xmlns:p14="http://schemas.microsoft.com/office/powerpoint/2010/main" val="11298522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5576D1-A133-074D-958F-27AA5B306F5C}" type="slidenum">
              <a:rPr lang="en-US" altLang="ko-Kore-KR" smtClean="0"/>
              <a:t>4</a:t>
            </a:fld>
            <a:endParaRPr lang="ko-Kore-KR"/>
          </a:p>
        </p:txBody>
      </p:sp>
    </p:spTree>
    <p:extLst>
      <p:ext uri="{BB962C8B-B14F-4D97-AF65-F5344CB8AC3E}">
        <p14:creationId xmlns:p14="http://schemas.microsoft.com/office/powerpoint/2010/main" val="9121094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5576D1-A133-074D-958F-27AA5B306F5C}" type="slidenum">
              <a:rPr lang="en-US" altLang="ko-Kore-KR" smtClean="0"/>
              <a:t>5</a:t>
            </a:fld>
            <a:endParaRPr lang="ko-Kore-KR"/>
          </a:p>
        </p:txBody>
      </p:sp>
    </p:spTree>
    <p:extLst>
      <p:ext uri="{BB962C8B-B14F-4D97-AF65-F5344CB8AC3E}">
        <p14:creationId xmlns:p14="http://schemas.microsoft.com/office/powerpoint/2010/main" val="1809209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5576D1-A133-074D-958F-27AA5B306F5C}" type="slidenum">
              <a:rPr lang="en-US" altLang="ko-Kore-KR" smtClean="0"/>
              <a:t>6</a:t>
            </a:fld>
            <a:endParaRPr lang="ko-Kore-KR"/>
          </a:p>
        </p:txBody>
      </p:sp>
    </p:spTree>
    <p:extLst>
      <p:ext uri="{BB962C8B-B14F-4D97-AF65-F5344CB8AC3E}">
        <p14:creationId xmlns:p14="http://schemas.microsoft.com/office/powerpoint/2010/main" val="3659875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323CE0-E826-B745-8774-5AEE0C2BDB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57665D7-49AC-C749-AD25-C6A2C17FE7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0D76BA5-9723-5E42-A58D-5C18358BAF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9EAAA-2E5E-6E4E-B826-B8B683223F04}" type="datetimeFigureOut">
              <a:rPr kumimoji="1" lang="ko-KR" altLang="en-US" smtClean="0"/>
              <a:t>2022. 3. 1.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DA90C67-A408-674D-A140-38D3B2E492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1D5BA78-C505-6D4B-8ACF-2BFBFFBBA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FA427-4C48-8040-8FB9-DF0FCDFDEE8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498183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795C27-2510-564F-A02A-E5D17325EE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71E5E02-861A-FD48-BEA0-1BDC4E4C7E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7A2F086-64AB-194C-A6C2-25F8351F3D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9EAAA-2E5E-6E4E-B826-B8B683223F04}" type="datetimeFigureOut">
              <a:rPr kumimoji="1" lang="ko-KR" altLang="en-US" smtClean="0"/>
              <a:t>2022. 3. 1.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ED0DA15-8E4F-5C46-86BF-4B66E3A16F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15A2E0B-AC2C-3647-A804-53C32DA614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FA427-4C48-8040-8FB9-DF0FCDFDEE8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16057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CE6758C-C46F-1043-9403-4E1329D4A15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0EB0007-AD5C-9746-A0F3-76E6BCCDC3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17B9A5A-7006-6141-8F63-E5352FF2ED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9EAAA-2E5E-6E4E-B826-B8B683223F04}" type="datetimeFigureOut">
              <a:rPr kumimoji="1" lang="ko-KR" altLang="en-US" smtClean="0"/>
              <a:t>2022. 3. 1.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2EB347D-FECC-3A40-89CE-24A6F0AA41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3E8A789-C7E6-C144-A48A-52A225843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FA427-4C48-8040-8FB9-DF0FCDFDEE8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40456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1A3548-61E6-DC43-B29F-3D637F8C28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AE06877-FDBB-9744-A7E8-F354556B0F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62F21E-2A29-F74A-AFA1-F2BBC0646E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9EAAA-2E5E-6E4E-B826-B8B683223F04}" type="datetimeFigureOut">
              <a:rPr kumimoji="1" lang="ko-KR" altLang="en-US" smtClean="0"/>
              <a:t>2022. 3. 1.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BBBC8FB-03D0-D544-98A0-BA9D266442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D835A2F-BF78-8E45-BE55-DFDBCE11F0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FA427-4C48-8040-8FB9-DF0FCDFDEE8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483043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E24A4B-0F62-4541-B18E-CE259A606F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DCD8E87-F95F-D248-970F-26EE9D0B2C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B2A5598-8A4D-A043-A75B-0ACCD6FE10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9EAAA-2E5E-6E4E-B826-B8B683223F04}" type="datetimeFigureOut">
              <a:rPr kumimoji="1" lang="ko-KR" altLang="en-US" smtClean="0"/>
              <a:t>2022. 3. 1.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79BC1DD-09C7-1049-AD71-4679E66A42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463E854-46F4-0347-8353-2FE290291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FA427-4C48-8040-8FB9-DF0FCDFDEE8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941768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26442B-A13B-8846-A80B-FEBAE03C5F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A07FC78-82D4-034F-9E3B-673A6B5F7A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5063AA3-8D56-E248-907A-D92F93CD0D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7BDEC1D-A904-AD40-B04E-B72CF5D24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9EAAA-2E5E-6E4E-B826-B8B683223F04}" type="datetimeFigureOut">
              <a:rPr kumimoji="1" lang="ko-KR" altLang="en-US" smtClean="0"/>
              <a:t>2022. 3. 1.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B79F48C-F2A3-F84A-93E0-CE1DD1E2BC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1C075BD-48F0-4140-BA88-C3A408F3F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FA427-4C48-8040-8FB9-DF0FCDFDEE8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287954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2BCA40-1287-B64A-9B0B-24D3927F6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D5E13B3-5E67-DF4F-9848-5975E23D7A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2CCA5DD-126B-FB43-A76E-3E4DADA835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B3AC883-5BDE-8047-B14B-270D25013B5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1393320-4246-1B45-BB07-FEF3D7741F0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C1E1AB9-707D-CE4F-8634-31E981BB36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9EAAA-2E5E-6E4E-B826-B8B683223F04}" type="datetimeFigureOut">
              <a:rPr kumimoji="1" lang="ko-KR" altLang="en-US" smtClean="0"/>
              <a:t>2022. 3. 1.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ADAFC37-DE4D-EB4B-88CE-0623551B05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72DB773-7B7C-B948-B7A0-9DC5AD8612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FA427-4C48-8040-8FB9-DF0FCDFDEE8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686067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D26954-4256-8748-B307-E41359A20F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122BC40-1AC5-AD49-8BAB-BE74BA95AD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9EAAA-2E5E-6E4E-B826-B8B683223F04}" type="datetimeFigureOut">
              <a:rPr kumimoji="1" lang="ko-KR" altLang="en-US" smtClean="0"/>
              <a:t>2022. 3. 1.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AC5C0F7-6A98-CA44-AB87-33D6745D45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1CCCC45-2560-4E4E-9824-B42C53D49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FA427-4C48-8040-8FB9-DF0FCDFDEE8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337153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4F1B3B3-74FC-124B-AEF4-93CF94A99E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9EAAA-2E5E-6E4E-B826-B8B683223F04}" type="datetimeFigureOut">
              <a:rPr kumimoji="1" lang="ko-KR" altLang="en-US" smtClean="0"/>
              <a:t>2022. 3. 1.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730CFBE-E5BA-AC4A-A1C9-DA74268D25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CCC9E91-2353-3645-B45C-F1674EF9F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FA427-4C48-8040-8FB9-DF0FCDFDEE8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909987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EBC91C-4675-8540-8FB9-B6309FF9F8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A2C0772-BD2C-D948-B5D6-B5AE3E96BA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A54BDAE-CD76-D84F-8034-BA565AD508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25E06ED-EEBB-2348-BB0A-AEED4BC819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9EAAA-2E5E-6E4E-B826-B8B683223F04}" type="datetimeFigureOut">
              <a:rPr kumimoji="1" lang="ko-KR" altLang="en-US" smtClean="0"/>
              <a:t>2022. 3. 1.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FEE091E-9AE3-C649-9043-36E3189378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6952350-EAE1-DF4A-97EC-0090BF557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FA427-4C48-8040-8FB9-DF0FCDFDEE8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200708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E25438-77FF-0B46-8082-6DB2AC0460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3D8E84B-CBAD-604C-9039-29AFDCED50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BC29DC1-92E4-1D4F-9D22-4638503FB6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487FB06-2529-0C47-BB1D-25CD1D2289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9EAAA-2E5E-6E4E-B826-B8B683223F04}" type="datetimeFigureOut">
              <a:rPr kumimoji="1" lang="ko-KR" altLang="en-US" smtClean="0"/>
              <a:t>2022. 3. 1.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B8B737D-E824-F34A-869B-F68A61BA4B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830B49E-D502-8642-B95E-108FBD74A6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FA427-4C48-8040-8FB9-DF0FCDFDEE8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628612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4DE6552-39D5-4449-BB0A-8963C084A7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C33B6EA-0A32-F249-802F-3742653DFB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5A57E5A-8FC2-1644-871D-9FC52820C8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9EAAA-2E5E-6E4E-B826-B8B683223F04}" type="datetimeFigureOut">
              <a:rPr kumimoji="1" lang="ko-KR" altLang="en-US" smtClean="0"/>
              <a:t>2022. 3. 1.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C82B42F-1EB0-6B45-AF8F-82D82EB6FA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5957E2F-A1B2-AA4A-B16F-166FBA3456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1FA427-4C48-8040-8FB9-DF0FCDFDEE8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932397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A6DFB2B5-BF94-CF4F-83B5-787609CB620D}"/>
              </a:ext>
            </a:extLst>
          </p:cNvPr>
          <p:cNvSpPr txBox="1"/>
          <p:nvPr/>
        </p:nvSpPr>
        <p:spPr>
          <a:xfrm>
            <a:off x="3931259" y="3797393"/>
            <a:ext cx="43294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400" dirty="0"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WHATEVER YOU WANT, MAKE IT REAL.</a:t>
            </a:r>
            <a:endParaRPr kumimoji="1" lang="ko-KR" altLang="en-US" sz="1400" dirty="0">
              <a:latin typeface="Noto Sans CJK KR Light" panose="020B0300000000000000" pitchFamily="34" charset="-128"/>
              <a:ea typeface="Noto Sans CJK KR Light" panose="020B0300000000000000" pitchFamily="34" charset="-128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E4FB064-8ECA-9144-943F-EC7F301DF48C}"/>
              </a:ext>
            </a:extLst>
          </p:cNvPr>
          <p:cNvSpPr txBox="1"/>
          <p:nvPr/>
        </p:nvSpPr>
        <p:spPr>
          <a:xfrm>
            <a:off x="2472443" y="2805335"/>
            <a:ext cx="72471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4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500000000000000" pitchFamily="34" charset="-128"/>
                <a:ea typeface="Noto Sans CJK KR Medium" panose="020B0500000000000000" pitchFamily="34" charset="-128"/>
              </a:rPr>
              <a:t>OAuth2</a:t>
            </a:r>
            <a:r>
              <a:rPr kumimoji="1" lang="ko-KR" altLang="en-US" sz="4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500000000000000" pitchFamily="34" charset="-128"/>
                <a:ea typeface="Noto Sans CJK KR Medium" panose="020B0500000000000000" pitchFamily="34" charset="-128"/>
              </a:rPr>
              <a:t>와 </a:t>
            </a:r>
            <a:r>
              <a:rPr kumimoji="1" lang="en-US" altLang="ko-KR" sz="4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500000000000000" pitchFamily="34" charset="-128"/>
                <a:ea typeface="Noto Sans CJK KR Medium" panose="020B0500000000000000" pitchFamily="34" charset="-128"/>
              </a:rPr>
              <a:t>JWT</a:t>
            </a:r>
            <a:endParaRPr kumimoji="1" lang="ko-KR" altLang="en-US" sz="4000" spc="-150" dirty="0">
              <a:solidFill>
                <a:schemeClr val="tx1">
                  <a:lumMod val="75000"/>
                  <a:lumOff val="25000"/>
                </a:schemeClr>
              </a:solidFill>
              <a:latin typeface="Noto Sans CJK KR Medium" panose="020B0500000000000000" pitchFamily="34" charset="-128"/>
              <a:ea typeface="Noto Sans CJK KR Medium" panose="020B0500000000000000" pitchFamily="34" charset="-128"/>
            </a:endParaRPr>
          </a:p>
        </p:txBody>
      </p: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B2BDC8D1-959E-1345-A593-7779845D11DF}"/>
              </a:ext>
            </a:extLst>
          </p:cNvPr>
          <p:cNvCxnSpPr>
            <a:cxnSpLocks/>
          </p:cNvCxnSpPr>
          <p:nvPr/>
        </p:nvCxnSpPr>
        <p:spPr>
          <a:xfrm>
            <a:off x="4443133" y="3629512"/>
            <a:ext cx="3305733" cy="0"/>
          </a:xfrm>
          <a:prstGeom prst="line">
            <a:avLst/>
          </a:prstGeom>
          <a:ln w="88900">
            <a:solidFill>
              <a:srgbClr val="FF9E1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FA1EF17-7ED2-3942-9FCD-7C4E58509212}"/>
              </a:ext>
            </a:extLst>
          </p:cNvPr>
          <p:cNvSpPr/>
          <p:nvPr/>
        </p:nvSpPr>
        <p:spPr>
          <a:xfrm>
            <a:off x="5657417" y="5424026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박지호</a:t>
            </a:r>
            <a:endParaRPr lang="ko-Kore-KR" dirty="0">
              <a:solidFill>
                <a:schemeClr val="tx1">
                  <a:lumMod val="75000"/>
                  <a:lumOff val="25000"/>
                </a:schemeClr>
              </a:solidFill>
              <a:latin typeface="Noto Sans CJK KR Medium" panose="020B0500000000000000" pitchFamily="34" charset="-128"/>
              <a:ea typeface="Noto Sans CJK KR Medium" panose="020B0500000000000000" pitchFamily="34" charset="-128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D397849-435B-BC4F-B100-C72850C36522}"/>
              </a:ext>
            </a:extLst>
          </p:cNvPr>
          <p:cNvSpPr txBox="1"/>
          <p:nvPr/>
        </p:nvSpPr>
        <p:spPr>
          <a:xfrm>
            <a:off x="4940591" y="2236644"/>
            <a:ext cx="2310814" cy="468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Chapter 8-4</a:t>
            </a:r>
          </a:p>
        </p:txBody>
      </p:sp>
      <p:pic>
        <p:nvPicPr>
          <p:cNvPr id="4" name="그림 3" descr="모니터, 앉아있는, 컴퓨터, 노트북이(가) 표시된 사진&#10;&#10;자동 생성된 설명">
            <a:extLst>
              <a:ext uri="{FF2B5EF4-FFF2-40B4-BE49-F238E27FC236}">
                <a16:creationId xmlns:a16="http://schemas.microsoft.com/office/drawing/2014/main" id="{644E996E-7365-0A4D-BD37-CAE28CEE78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8767" y="491271"/>
            <a:ext cx="1087394" cy="170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8435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F78684F-4215-EB4B-B3C6-49543D93D1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7244" y="1118486"/>
            <a:ext cx="5477512" cy="4621028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DE8FEA79-AEB7-DE4F-A03C-1535A9333567}"/>
              </a:ext>
            </a:extLst>
          </p:cNvPr>
          <p:cNvSpPr/>
          <p:nvPr/>
        </p:nvSpPr>
        <p:spPr>
          <a:xfrm>
            <a:off x="3357243" y="2961165"/>
            <a:ext cx="3713408" cy="951616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6" name="그림 5" descr="모니터, 앉아있는, 컴퓨터, 노트북이(가) 표시된 사진&#10;&#10;자동 생성된 설명">
            <a:extLst>
              <a:ext uri="{FF2B5EF4-FFF2-40B4-BE49-F238E27FC236}">
                <a16:creationId xmlns:a16="http://schemas.microsoft.com/office/drawing/2014/main" id="{672C31B7-5D49-D04B-A99A-FEAE10BB68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8767" y="491271"/>
            <a:ext cx="1087394" cy="17070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7F1E6DE-5B9F-3147-956D-D6C790D683D9}"/>
              </a:ext>
            </a:extLst>
          </p:cNvPr>
          <p:cNvSpPr txBox="1"/>
          <p:nvPr/>
        </p:nvSpPr>
        <p:spPr>
          <a:xfrm>
            <a:off x="563667" y="443389"/>
            <a:ext cx="47135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spc="-60" dirty="0">
                <a:solidFill>
                  <a:srgbClr val="FF9E1B"/>
                </a:solidFill>
                <a:latin typeface="Noto Sans CJK KR Medium" panose="020B0500000000000000" pitchFamily="34" charset="-128"/>
                <a:ea typeface="Noto Sans CJK KR Medium" panose="020B0500000000000000" pitchFamily="34" charset="-128"/>
              </a:rPr>
              <a:t>강의  </a:t>
            </a:r>
            <a:r>
              <a:rPr kumimoji="1" lang="en-US" altLang="ko-KR" sz="1600" spc="-6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DemiLight" panose="020B0400000000000000" pitchFamily="34" charset="-128"/>
                <a:ea typeface="Noto Sans CJK KR DemiLight" panose="020B0400000000000000" pitchFamily="34" charset="-128"/>
              </a:rPr>
              <a:t>|</a:t>
            </a:r>
            <a:r>
              <a:rPr kumimoji="1" lang="ko-KR" altLang="en-US" sz="1600" spc="-6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DemiLight" panose="020B0400000000000000" pitchFamily="34" charset="-128"/>
                <a:ea typeface="Noto Sans CJK KR DemiLight" panose="020B0400000000000000" pitchFamily="34" charset="-128"/>
              </a:rPr>
              <a:t>  </a:t>
            </a:r>
            <a:r>
              <a:rPr kumimoji="1" lang="en-US" altLang="ko-KR" sz="1600" spc="-6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DemiLight" panose="020B0400000000000000" pitchFamily="34" charset="-128"/>
                <a:ea typeface="Noto Sans CJK KR DemiLight" panose="020B0400000000000000" pitchFamily="34" charset="-128"/>
              </a:rPr>
              <a:t>Social Login, OAuth2</a:t>
            </a:r>
            <a:r>
              <a:rPr kumimoji="1" lang="ko-KR" altLang="en-US" sz="1600" spc="-6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DemiLight" panose="020B0400000000000000" pitchFamily="34" charset="-128"/>
                <a:ea typeface="Noto Sans CJK KR DemiLight" panose="020B0400000000000000" pitchFamily="34" charset="-128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121042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F78684F-4215-EB4B-B3C6-49543D93D1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7244" y="1118486"/>
            <a:ext cx="5477512" cy="4621028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DE8FEA79-AEB7-DE4F-A03C-1535A9333567}"/>
              </a:ext>
            </a:extLst>
          </p:cNvPr>
          <p:cNvSpPr/>
          <p:nvPr/>
        </p:nvSpPr>
        <p:spPr>
          <a:xfrm>
            <a:off x="5121348" y="3801136"/>
            <a:ext cx="3225210" cy="1387551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6" name="그림 5" descr="모니터, 앉아있는, 컴퓨터, 노트북이(가) 표시된 사진&#10;&#10;자동 생성된 설명">
            <a:extLst>
              <a:ext uri="{FF2B5EF4-FFF2-40B4-BE49-F238E27FC236}">
                <a16:creationId xmlns:a16="http://schemas.microsoft.com/office/drawing/2014/main" id="{98343E97-E5E7-8743-8F58-C89F091F39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8767" y="491271"/>
            <a:ext cx="1087394" cy="17070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40C0ACB-1BBD-4344-80DB-F4E9DBF83D22}"/>
              </a:ext>
            </a:extLst>
          </p:cNvPr>
          <p:cNvSpPr txBox="1"/>
          <p:nvPr/>
        </p:nvSpPr>
        <p:spPr>
          <a:xfrm>
            <a:off x="563667" y="443389"/>
            <a:ext cx="47135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spc="-60" dirty="0">
                <a:solidFill>
                  <a:srgbClr val="FF9E1B"/>
                </a:solidFill>
                <a:latin typeface="Noto Sans CJK KR Medium" panose="020B0500000000000000" pitchFamily="34" charset="-128"/>
                <a:ea typeface="Noto Sans CJK KR Medium" panose="020B0500000000000000" pitchFamily="34" charset="-128"/>
              </a:rPr>
              <a:t>강의  </a:t>
            </a:r>
            <a:r>
              <a:rPr kumimoji="1" lang="en-US" altLang="ko-KR" sz="1600" spc="-6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DemiLight" panose="020B0400000000000000" pitchFamily="34" charset="-128"/>
                <a:ea typeface="Noto Sans CJK KR DemiLight" panose="020B0400000000000000" pitchFamily="34" charset="-128"/>
              </a:rPr>
              <a:t>|</a:t>
            </a:r>
            <a:r>
              <a:rPr kumimoji="1" lang="ko-KR" altLang="en-US" sz="1600" spc="-6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DemiLight" panose="020B0400000000000000" pitchFamily="34" charset="-128"/>
                <a:ea typeface="Noto Sans CJK KR DemiLight" panose="020B0400000000000000" pitchFamily="34" charset="-128"/>
              </a:rPr>
              <a:t>  </a:t>
            </a:r>
            <a:r>
              <a:rPr kumimoji="1" lang="en-US" altLang="ko-KR" sz="1600" spc="-6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DemiLight" panose="020B0400000000000000" pitchFamily="34" charset="-128"/>
                <a:ea typeface="Noto Sans CJK KR DemiLight" panose="020B0400000000000000" pitchFamily="34" charset="-128"/>
              </a:rPr>
              <a:t>Social Login, OAuth2</a:t>
            </a:r>
            <a:r>
              <a:rPr kumimoji="1" lang="ko-KR" altLang="en-US" sz="1600" spc="-6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DemiLight" panose="020B0400000000000000" pitchFamily="34" charset="-128"/>
                <a:ea typeface="Noto Sans CJK KR DemiLight" panose="020B0400000000000000" pitchFamily="34" charset="-128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322203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F78684F-4215-EB4B-B3C6-49543D93D1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7244" y="1118486"/>
            <a:ext cx="5477512" cy="4621028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DE8FEA79-AEB7-DE4F-A03C-1535A9333567}"/>
              </a:ext>
            </a:extLst>
          </p:cNvPr>
          <p:cNvSpPr/>
          <p:nvPr/>
        </p:nvSpPr>
        <p:spPr>
          <a:xfrm>
            <a:off x="3441404" y="5045739"/>
            <a:ext cx="1991833" cy="693776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6" name="그림 5" descr="모니터, 앉아있는, 컴퓨터, 노트북이(가) 표시된 사진&#10;&#10;자동 생성된 설명">
            <a:extLst>
              <a:ext uri="{FF2B5EF4-FFF2-40B4-BE49-F238E27FC236}">
                <a16:creationId xmlns:a16="http://schemas.microsoft.com/office/drawing/2014/main" id="{629A8AB3-BC10-944D-94E1-A88AA323DB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8767" y="491271"/>
            <a:ext cx="1087394" cy="17070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7B5B8DB-E428-7449-9739-4A319C031A55}"/>
              </a:ext>
            </a:extLst>
          </p:cNvPr>
          <p:cNvSpPr txBox="1"/>
          <p:nvPr/>
        </p:nvSpPr>
        <p:spPr>
          <a:xfrm>
            <a:off x="563667" y="443389"/>
            <a:ext cx="47135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spc="-60" dirty="0">
                <a:solidFill>
                  <a:srgbClr val="FF9E1B"/>
                </a:solidFill>
                <a:latin typeface="Noto Sans CJK KR Medium" panose="020B0500000000000000" pitchFamily="34" charset="-128"/>
                <a:ea typeface="Noto Sans CJK KR Medium" panose="020B0500000000000000" pitchFamily="34" charset="-128"/>
              </a:rPr>
              <a:t>강의  </a:t>
            </a:r>
            <a:r>
              <a:rPr kumimoji="1" lang="en-US" altLang="ko-KR" sz="1600" spc="-6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DemiLight" panose="020B0400000000000000" pitchFamily="34" charset="-128"/>
                <a:ea typeface="Noto Sans CJK KR DemiLight" panose="020B0400000000000000" pitchFamily="34" charset="-128"/>
              </a:rPr>
              <a:t>|</a:t>
            </a:r>
            <a:r>
              <a:rPr kumimoji="1" lang="ko-KR" altLang="en-US" sz="1600" spc="-6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DemiLight" panose="020B0400000000000000" pitchFamily="34" charset="-128"/>
                <a:ea typeface="Noto Sans CJK KR DemiLight" panose="020B0400000000000000" pitchFamily="34" charset="-128"/>
              </a:rPr>
              <a:t>  </a:t>
            </a:r>
            <a:r>
              <a:rPr kumimoji="1" lang="en-US" altLang="ko-KR" sz="1600" spc="-6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DemiLight" panose="020B0400000000000000" pitchFamily="34" charset="-128"/>
                <a:ea typeface="Noto Sans CJK KR DemiLight" panose="020B0400000000000000" pitchFamily="34" charset="-128"/>
              </a:rPr>
              <a:t>Social Login, OAuth2</a:t>
            </a:r>
            <a:r>
              <a:rPr kumimoji="1" lang="ko-KR" altLang="en-US" sz="1600" spc="-6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DemiLight" panose="020B0400000000000000" pitchFamily="34" charset="-128"/>
                <a:ea typeface="Noto Sans CJK KR DemiLight" panose="020B0400000000000000" pitchFamily="34" charset="-128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349831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635E85A-7E0A-3547-A4F5-9FC7755DFE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956"/>
          <a:stretch/>
        </p:blipFill>
        <p:spPr>
          <a:xfrm>
            <a:off x="3209703" y="1158949"/>
            <a:ext cx="5772593" cy="4752752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FB12CB4D-16A8-8C43-AF90-022699B35EF0}"/>
              </a:ext>
            </a:extLst>
          </p:cNvPr>
          <p:cNvSpPr/>
          <p:nvPr/>
        </p:nvSpPr>
        <p:spPr>
          <a:xfrm>
            <a:off x="3209703" y="3082111"/>
            <a:ext cx="3956641" cy="788139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6" name="그림 5" descr="모니터, 앉아있는, 컴퓨터, 노트북이(가) 표시된 사진&#10;&#10;자동 생성된 설명">
            <a:extLst>
              <a:ext uri="{FF2B5EF4-FFF2-40B4-BE49-F238E27FC236}">
                <a16:creationId xmlns:a16="http://schemas.microsoft.com/office/drawing/2014/main" id="{0FBA3C6E-689D-F041-B9A8-E68A41E984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8767" y="491271"/>
            <a:ext cx="1087394" cy="17070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ADE34A7-4D14-E545-B0FB-FA007E5C7038}"/>
              </a:ext>
            </a:extLst>
          </p:cNvPr>
          <p:cNvSpPr txBox="1"/>
          <p:nvPr/>
        </p:nvSpPr>
        <p:spPr>
          <a:xfrm>
            <a:off x="563667" y="443389"/>
            <a:ext cx="47135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spc="-60" dirty="0">
                <a:solidFill>
                  <a:srgbClr val="FF9E1B"/>
                </a:solidFill>
                <a:latin typeface="Noto Sans CJK KR Medium" panose="020B0500000000000000" pitchFamily="34" charset="-128"/>
                <a:ea typeface="Noto Sans CJK KR Medium" panose="020B0500000000000000" pitchFamily="34" charset="-128"/>
              </a:rPr>
              <a:t>강의  </a:t>
            </a:r>
            <a:r>
              <a:rPr kumimoji="1" lang="en-US" altLang="ko-KR" sz="1600" spc="-6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DemiLight" panose="020B0400000000000000" pitchFamily="34" charset="-128"/>
                <a:ea typeface="Noto Sans CJK KR DemiLight" panose="020B0400000000000000" pitchFamily="34" charset="-128"/>
              </a:rPr>
              <a:t>|</a:t>
            </a:r>
            <a:r>
              <a:rPr kumimoji="1" lang="ko-KR" altLang="en-US" sz="1600" spc="-6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DemiLight" panose="020B0400000000000000" pitchFamily="34" charset="-128"/>
                <a:ea typeface="Noto Sans CJK KR DemiLight" panose="020B0400000000000000" pitchFamily="34" charset="-128"/>
              </a:rPr>
              <a:t>  </a:t>
            </a:r>
            <a:r>
              <a:rPr kumimoji="1" lang="en-US" altLang="ko-KR" sz="1600" spc="-6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DemiLight" panose="020B0400000000000000" pitchFamily="34" charset="-128"/>
                <a:ea typeface="Noto Sans CJK KR DemiLight" panose="020B0400000000000000" pitchFamily="34" charset="-128"/>
              </a:rPr>
              <a:t>Social Login, OAuth2</a:t>
            </a:r>
            <a:r>
              <a:rPr kumimoji="1" lang="ko-KR" altLang="en-US" sz="1600" spc="-6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DemiLight" panose="020B0400000000000000" pitchFamily="34" charset="-128"/>
                <a:ea typeface="Noto Sans CJK KR DemiLight" panose="020B0400000000000000" pitchFamily="34" charset="-128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03428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635E85A-7E0A-3547-A4F5-9FC7755DFE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956"/>
          <a:stretch/>
        </p:blipFill>
        <p:spPr>
          <a:xfrm>
            <a:off x="3209703" y="1158949"/>
            <a:ext cx="5772593" cy="4752752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FB12CB4D-16A8-8C43-AF90-022699B35EF0}"/>
              </a:ext>
            </a:extLst>
          </p:cNvPr>
          <p:cNvSpPr/>
          <p:nvPr/>
        </p:nvSpPr>
        <p:spPr>
          <a:xfrm>
            <a:off x="4900280" y="3890187"/>
            <a:ext cx="2202269" cy="299042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6" name="그림 5" descr="모니터, 앉아있는, 컴퓨터, 노트북이(가) 표시된 사진&#10;&#10;자동 생성된 설명">
            <a:extLst>
              <a:ext uri="{FF2B5EF4-FFF2-40B4-BE49-F238E27FC236}">
                <a16:creationId xmlns:a16="http://schemas.microsoft.com/office/drawing/2014/main" id="{13685737-9BDC-8D49-AC9E-124B6964EC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8767" y="491271"/>
            <a:ext cx="1087394" cy="17070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9450DDA-550F-C749-82C3-6D3E6F2A668F}"/>
              </a:ext>
            </a:extLst>
          </p:cNvPr>
          <p:cNvSpPr txBox="1"/>
          <p:nvPr/>
        </p:nvSpPr>
        <p:spPr>
          <a:xfrm>
            <a:off x="563667" y="443389"/>
            <a:ext cx="47135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spc="-60" dirty="0">
                <a:solidFill>
                  <a:srgbClr val="FF9E1B"/>
                </a:solidFill>
                <a:latin typeface="Noto Sans CJK KR Medium" panose="020B0500000000000000" pitchFamily="34" charset="-128"/>
                <a:ea typeface="Noto Sans CJK KR Medium" panose="020B0500000000000000" pitchFamily="34" charset="-128"/>
              </a:rPr>
              <a:t>강의  </a:t>
            </a:r>
            <a:r>
              <a:rPr kumimoji="1" lang="en-US" altLang="ko-KR" sz="1600" spc="-6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DemiLight" panose="020B0400000000000000" pitchFamily="34" charset="-128"/>
                <a:ea typeface="Noto Sans CJK KR DemiLight" panose="020B0400000000000000" pitchFamily="34" charset="-128"/>
              </a:rPr>
              <a:t>|</a:t>
            </a:r>
            <a:r>
              <a:rPr kumimoji="1" lang="ko-KR" altLang="en-US" sz="1600" spc="-6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DemiLight" panose="020B0400000000000000" pitchFamily="34" charset="-128"/>
                <a:ea typeface="Noto Sans CJK KR DemiLight" panose="020B0400000000000000" pitchFamily="34" charset="-128"/>
              </a:rPr>
              <a:t>  </a:t>
            </a:r>
            <a:r>
              <a:rPr kumimoji="1" lang="en-US" altLang="ko-KR" sz="1600" spc="-6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DemiLight" panose="020B0400000000000000" pitchFamily="34" charset="-128"/>
                <a:ea typeface="Noto Sans CJK KR DemiLight" panose="020B0400000000000000" pitchFamily="34" charset="-128"/>
              </a:rPr>
              <a:t>Social Login, OAuth2</a:t>
            </a:r>
            <a:r>
              <a:rPr kumimoji="1" lang="ko-KR" altLang="en-US" sz="1600" spc="-6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DemiLight" panose="020B0400000000000000" pitchFamily="34" charset="-128"/>
                <a:ea typeface="Noto Sans CJK KR DemiLight" panose="020B0400000000000000" pitchFamily="34" charset="-128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50084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모니터, 앉아있는, 컴퓨터, 노트북이(가) 표시된 사진&#10;&#10;자동 생성된 설명">
            <a:extLst>
              <a:ext uri="{FF2B5EF4-FFF2-40B4-BE49-F238E27FC236}">
                <a16:creationId xmlns:a16="http://schemas.microsoft.com/office/drawing/2014/main" id="{13685737-9BDC-8D49-AC9E-124B6964EC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8767" y="491271"/>
            <a:ext cx="1087394" cy="17070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9450DDA-550F-C749-82C3-6D3E6F2A668F}"/>
              </a:ext>
            </a:extLst>
          </p:cNvPr>
          <p:cNvSpPr txBox="1"/>
          <p:nvPr/>
        </p:nvSpPr>
        <p:spPr>
          <a:xfrm>
            <a:off x="563667" y="443389"/>
            <a:ext cx="47135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spc="-60" dirty="0">
                <a:solidFill>
                  <a:srgbClr val="FF9E1B"/>
                </a:solidFill>
                <a:latin typeface="Noto Sans CJK KR Medium" panose="020B0500000000000000" pitchFamily="34" charset="-128"/>
                <a:ea typeface="Noto Sans CJK KR Medium" panose="020B0500000000000000" pitchFamily="34" charset="-128"/>
              </a:rPr>
              <a:t>강의  </a:t>
            </a:r>
            <a:r>
              <a:rPr kumimoji="1" lang="en-US" altLang="ko-KR" sz="1600" spc="-6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DemiLight" panose="020B0400000000000000" pitchFamily="34" charset="-128"/>
                <a:ea typeface="Noto Sans CJK KR DemiLight" panose="020B0400000000000000" pitchFamily="34" charset="-128"/>
              </a:rPr>
              <a:t>|</a:t>
            </a:r>
            <a:r>
              <a:rPr kumimoji="1" lang="ko-KR" altLang="en-US" sz="1600" spc="-6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DemiLight" panose="020B0400000000000000" pitchFamily="34" charset="-128"/>
                <a:ea typeface="Noto Sans CJK KR DemiLight" panose="020B0400000000000000" pitchFamily="34" charset="-128"/>
              </a:rPr>
              <a:t>  </a:t>
            </a:r>
            <a:r>
              <a:rPr kumimoji="1" lang="en-US" altLang="ko-Kore-KR" sz="1600" spc="-6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Noto Sans CJK KR DemiLight" panose="020B0400000000000000" pitchFamily="34" charset="-128"/>
                <a:ea typeface="Noto Sans CJK KR DemiLight" panose="020B0400000000000000" pitchFamily="34" charset="-128"/>
              </a:rPr>
              <a:t>Naver</a:t>
            </a:r>
            <a:r>
              <a:rPr kumimoji="1" lang="en-US" altLang="ko-Kore-KR" sz="1600" spc="-6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DemiLight" panose="020B0400000000000000" pitchFamily="34" charset="-128"/>
                <a:ea typeface="Noto Sans CJK KR DemiLight" panose="020B0400000000000000" pitchFamily="34" charset="-128"/>
              </a:rPr>
              <a:t> Login</a:t>
            </a:r>
            <a:r>
              <a:rPr kumimoji="1" lang="ko-Kore-KR" altLang="en-US" sz="1600" spc="-6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DemiLight" panose="020B0400000000000000" pitchFamily="34" charset="-128"/>
                <a:ea typeface="Noto Sans CJK KR DemiLight" panose="020B0400000000000000" pitchFamily="34" charset="-128"/>
              </a:rPr>
              <a:t> 구현하기</a:t>
            </a:r>
            <a:endParaRPr kumimoji="1" lang="ko-KR" altLang="en-US" sz="1600" spc="-60" dirty="0">
              <a:solidFill>
                <a:schemeClr val="tx1">
                  <a:lumMod val="75000"/>
                  <a:lumOff val="25000"/>
                </a:schemeClr>
              </a:solidFill>
              <a:latin typeface="Noto Sans CJK KR DemiLight" panose="020B0400000000000000" pitchFamily="34" charset="-128"/>
              <a:ea typeface="Noto Sans CJK KR DemiLight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743558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모니터, 앉아있는, 컴퓨터, 노트북이(가) 표시된 사진&#10;&#10;자동 생성된 설명">
            <a:extLst>
              <a:ext uri="{FF2B5EF4-FFF2-40B4-BE49-F238E27FC236}">
                <a16:creationId xmlns:a16="http://schemas.microsoft.com/office/drawing/2014/main" id="{544679F5-DC41-114A-8A34-DA2F0CB5AF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8767" y="491271"/>
            <a:ext cx="1087394" cy="17070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6882BE9-D498-BF4B-960D-2F0ADA583B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7274" y="1466112"/>
            <a:ext cx="5597452" cy="279872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3823325-94CE-9746-9D40-12C5A1E583C4}"/>
              </a:ext>
            </a:extLst>
          </p:cNvPr>
          <p:cNvSpPr txBox="1"/>
          <p:nvPr/>
        </p:nvSpPr>
        <p:spPr>
          <a:xfrm>
            <a:off x="1190846" y="4510536"/>
            <a:ext cx="981385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4400" dirty="0">
                <a:solidFill>
                  <a:srgbClr val="FF9E1B"/>
                </a:solidFill>
              </a:rPr>
              <a:t>J</a:t>
            </a:r>
            <a:r>
              <a:rPr lang="en-US" altLang="ko-Kore-KR" sz="4400" dirty="0"/>
              <a:t>SON </a:t>
            </a:r>
            <a:r>
              <a:rPr lang="en-US" altLang="ko-Kore-KR" sz="4400" dirty="0">
                <a:solidFill>
                  <a:srgbClr val="FF9E1B"/>
                </a:solidFill>
              </a:rPr>
              <a:t>W</a:t>
            </a:r>
            <a:r>
              <a:rPr lang="en-US" altLang="ko-Kore-KR" sz="4400" dirty="0"/>
              <a:t>eb </a:t>
            </a:r>
            <a:r>
              <a:rPr lang="en-US" altLang="ko-Kore-KR" sz="4400" dirty="0">
                <a:solidFill>
                  <a:srgbClr val="FF9E1B"/>
                </a:solidFill>
              </a:rPr>
              <a:t>T</a:t>
            </a:r>
            <a:r>
              <a:rPr lang="en-US" altLang="ko-Kore-KR" sz="4400" dirty="0"/>
              <a:t>oken</a:t>
            </a:r>
            <a:endParaRPr lang="ko-Kore-KR" altLang="en-US" sz="4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FE4E8A-1833-FC4B-8AAE-E709EBA990C9}"/>
              </a:ext>
            </a:extLst>
          </p:cNvPr>
          <p:cNvSpPr txBox="1"/>
          <p:nvPr/>
        </p:nvSpPr>
        <p:spPr>
          <a:xfrm>
            <a:off x="2601299" y="5525675"/>
            <a:ext cx="6989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ore-KR" altLang="en-US" dirty="0"/>
              <a:t>공개키 암호화를 이용하여 사용자 권한을 안전하게 주고받는 용도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A1412D9-3E15-5142-B2FC-66291B424BEC}"/>
              </a:ext>
            </a:extLst>
          </p:cNvPr>
          <p:cNvSpPr txBox="1"/>
          <p:nvPr/>
        </p:nvSpPr>
        <p:spPr>
          <a:xfrm>
            <a:off x="563667" y="443389"/>
            <a:ext cx="47135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spc="-60" dirty="0">
                <a:solidFill>
                  <a:srgbClr val="FF9E1B"/>
                </a:solidFill>
                <a:latin typeface="Noto Sans CJK KR Medium" panose="020B0500000000000000" pitchFamily="34" charset="-128"/>
                <a:ea typeface="Noto Sans CJK KR Medium" panose="020B0500000000000000" pitchFamily="34" charset="-128"/>
              </a:rPr>
              <a:t>강의  </a:t>
            </a:r>
            <a:r>
              <a:rPr kumimoji="1" lang="en-US" altLang="ko-KR" sz="1600" spc="-6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DemiLight" panose="020B0400000000000000" pitchFamily="34" charset="-128"/>
                <a:ea typeface="Noto Sans CJK KR DemiLight" panose="020B0400000000000000" pitchFamily="34" charset="-128"/>
              </a:rPr>
              <a:t>|</a:t>
            </a:r>
            <a:r>
              <a:rPr kumimoji="1" lang="ko-KR" altLang="en-US" sz="1600" spc="-6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DemiLight" panose="020B0400000000000000" pitchFamily="34" charset="-128"/>
                <a:ea typeface="Noto Sans CJK KR DemiLight" panose="020B0400000000000000" pitchFamily="34" charset="-128"/>
              </a:rPr>
              <a:t>  </a:t>
            </a:r>
            <a:r>
              <a:rPr kumimoji="1" lang="en-US" altLang="ko-Kore-KR" sz="1600" spc="-6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DemiLight" panose="020B0400000000000000" pitchFamily="34" charset="-128"/>
                <a:ea typeface="Noto Sans CJK KR DemiLight" panose="020B0400000000000000" pitchFamily="34" charset="-128"/>
              </a:rPr>
              <a:t>JSON Web Token</a:t>
            </a:r>
            <a:endParaRPr kumimoji="1" lang="ko-KR" altLang="en-US" sz="1600" spc="-60" dirty="0">
              <a:solidFill>
                <a:schemeClr val="tx1">
                  <a:lumMod val="75000"/>
                  <a:lumOff val="25000"/>
                </a:schemeClr>
              </a:solidFill>
              <a:latin typeface="Noto Sans CJK KR DemiLight" panose="020B0400000000000000" pitchFamily="34" charset="-128"/>
              <a:ea typeface="Noto Sans CJK KR DemiLight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238213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모니터, 앉아있는, 컴퓨터, 노트북이(가) 표시된 사진&#10;&#10;자동 생성된 설명">
            <a:extLst>
              <a:ext uri="{FF2B5EF4-FFF2-40B4-BE49-F238E27FC236}">
                <a16:creationId xmlns:a16="http://schemas.microsoft.com/office/drawing/2014/main" id="{544679F5-DC41-114A-8A34-DA2F0CB5AF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8767" y="491271"/>
            <a:ext cx="1087394" cy="170709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6DFBF1F5-42A2-224D-9852-2EE655CF71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729"/>
          <a:stretch/>
        </p:blipFill>
        <p:spPr>
          <a:xfrm>
            <a:off x="2127868" y="1765005"/>
            <a:ext cx="7936264" cy="24348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0FB125F-05C3-D948-8ACC-A091CD992A3F}"/>
              </a:ext>
            </a:extLst>
          </p:cNvPr>
          <p:cNvSpPr txBox="1"/>
          <p:nvPr/>
        </p:nvSpPr>
        <p:spPr>
          <a:xfrm>
            <a:off x="3705698" y="4473347"/>
            <a:ext cx="47806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3200" dirty="0" err="1"/>
              <a:t>header</a:t>
            </a:r>
            <a:r>
              <a:rPr kumimoji="1" lang="en-US" altLang="ko-Kore-KR" sz="3200" dirty="0" err="1">
                <a:solidFill>
                  <a:srgbClr val="FF9E1B"/>
                </a:solidFill>
              </a:rPr>
              <a:t>.</a:t>
            </a:r>
            <a:r>
              <a:rPr kumimoji="1" lang="en-US" altLang="ko-Kore-KR" sz="3200" dirty="0" err="1"/>
              <a:t>payload</a:t>
            </a:r>
            <a:r>
              <a:rPr kumimoji="1" lang="en-US" altLang="ko-Kore-KR" sz="3200" dirty="0" err="1">
                <a:solidFill>
                  <a:srgbClr val="FF9E1B"/>
                </a:solidFill>
              </a:rPr>
              <a:t>.</a:t>
            </a:r>
            <a:r>
              <a:rPr kumimoji="1" lang="en-US" altLang="ko-Kore-KR" sz="3200" dirty="0" err="1"/>
              <a:t>signature</a:t>
            </a:r>
            <a:endParaRPr kumimoji="1" lang="ko-Kore-KR" altLang="en-US" sz="3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5AD8DB-9C68-E34E-8EC2-6958806EF0B1}"/>
              </a:ext>
            </a:extLst>
          </p:cNvPr>
          <p:cNvSpPr txBox="1"/>
          <p:nvPr/>
        </p:nvSpPr>
        <p:spPr>
          <a:xfrm>
            <a:off x="563667" y="443389"/>
            <a:ext cx="47135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spc="-60" dirty="0">
                <a:solidFill>
                  <a:srgbClr val="FF9E1B"/>
                </a:solidFill>
                <a:latin typeface="Noto Sans CJK KR Medium" panose="020B0500000000000000" pitchFamily="34" charset="-128"/>
                <a:ea typeface="Noto Sans CJK KR Medium" panose="020B0500000000000000" pitchFamily="34" charset="-128"/>
              </a:rPr>
              <a:t>강의  </a:t>
            </a:r>
            <a:r>
              <a:rPr kumimoji="1" lang="en-US" altLang="ko-KR" sz="1600" spc="-6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DemiLight" panose="020B0400000000000000" pitchFamily="34" charset="-128"/>
                <a:ea typeface="Noto Sans CJK KR DemiLight" panose="020B0400000000000000" pitchFamily="34" charset="-128"/>
              </a:rPr>
              <a:t>|</a:t>
            </a:r>
            <a:r>
              <a:rPr kumimoji="1" lang="ko-KR" altLang="en-US" sz="1600" spc="-6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DemiLight" panose="020B0400000000000000" pitchFamily="34" charset="-128"/>
                <a:ea typeface="Noto Sans CJK KR DemiLight" panose="020B0400000000000000" pitchFamily="34" charset="-128"/>
              </a:rPr>
              <a:t>  </a:t>
            </a:r>
            <a:r>
              <a:rPr kumimoji="1" lang="en-US" altLang="ko-Kore-KR" sz="1600" spc="-6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DemiLight" panose="020B0400000000000000" pitchFamily="34" charset="-128"/>
                <a:ea typeface="Noto Sans CJK KR DemiLight" panose="020B0400000000000000" pitchFamily="34" charset="-128"/>
              </a:rPr>
              <a:t>JSON Web Token</a:t>
            </a:r>
            <a:endParaRPr kumimoji="1" lang="ko-KR" altLang="en-US" sz="1600" spc="-60" dirty="0">
              <a:solidFill>
                <a:schemeClr val="tx1">
                  <a:lumMod val="75000"/>
                  <a:lumOff val="25000"/>
                </a:schemeClr>
              </a:solidFill>
              <a:latin typeface="Noto Sans CJK KR DemiLight" panose="020B0400000000000000" pitchFamily="34" charset="-128"/>
              <a:ea typeface="Noto Sans CJK KR DemiLight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509320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모니터, 앉아있는, 컴퓨터, 노트북이(가) 표시된 사진&#10;&#10;자동 생성된 설명">
            <a:extLst>
              <a:ext uri="{FF2B5EF4-FFF2-40B4-BE49-F238E27FC236}">
                <a16:creationId xmlns:a16="http://schemas.microsoft.com/office/drawing/2014/main" id="{544679F5-DC41-114A-8A34-DA2F0CB5AF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8767" y="491271"/>
            <a:ext cx="1087394" cy="17070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7A9F8C6-D833-7740-9ECF-D6D0D53DA4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9037" y="1412358"/>
            <a:ext cx="4584700" cy="42672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926D7A4-1112-0140-9C27-3ACF736F3679}"/>
              </a:ext>
            </a:extLst>
          </p:cNvPr>
          <p:cNvSpPr txBox="1"/>
          <p:nvPr/>
        </p:nvSpPr>
        <p:spPr>
          <a:xfrm>
            <a:off x="563667" y="443389"/>
            <a:ext cx="47135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spc="-60" dirty="0">
                <a:solidFill>
                  <a:srgbClr val="FF9E1B"/>
                </a:solidFill>
                <a:latin typeface="Noto Sans CJK KR Medium" panose="020B0500000000000000" pitchFamily="34" charset="-128"/>
                <a:ea typeface="Noto Sans CJK KR Medium" panose="020B0500000000000000" pitchFamily="34" charset="-128"/>
              </a:rPr>
              <a:t>강의  </a:t>
            </a:r>
            <a:r>
              <a:rPr kumimoji="1" lang="en-US" altLang="ko-KR" sz="1600" spc="-6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DemiLight" panose="020B0400000000000000" pitchFamily="34" charset="-128"/>
                <a:ea typeface="Noto Sans CJK KR DemiLight" panose="020B0400000000000000" pitchFamily="34" charset="-128"/>
              </a:rPr>
              <a:t>|</a:t>
            </a:r>
            <a:r>
              <a:rPr kumimoji="1" lang="ko-KR" altLang="en-US" sz="1600" spc="-6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DemiLight" panose="020B0400000000000000" pitchFamily="34" charset="-128"/>
                <a:ea typeface="Noto Sans CJK KR DemiLight" panose="020B0400000000000000" pitchFamily="34" charset="-128"/>
              </a:rPr>
              <a:t>  </a:t>
            </a:r>
            <a:r>
              <a:rPr kumimoji="1" lang="en-US" altLang="ko-Kore-KR" sz="1600" spc="-6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DemiLight" panose="020B0400000000000000" pitchFamily="34" charset="-128"/>
                <a:ea typeface="Noto Sans CJK KR DemiLight" panose="020B0400000000000000" pitchFamily="34" charset="-128"/>
              </a:rPr>
              <a:t>JSON Web Token</a:t>
            </a:r>
            <a:endParaRPr kumimoji="1" lang="ko-KR" altLang="en-US" sz="1600" spc="-60" dirty="0">
              <a:solidFill>
                <a:schemeClr val="tx1">
                  <a:lumMod val="75000"/>
                  <a:lumOff val="25000"/>
                </a:schemeClr>
              </a:solidFill>
              <a:latin typeface="Noto Sans CJK KR DemiLight" panose="020B0400000000000000" pitchFamily="34" charset="-128"/>
              <a:ea typeface="Noto Sans CJK KR DemiLight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449308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651861B0-ECDF-8145-8CFE-578B6B40EB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9037" y="1412358"/>
            <a:ext cx="4584700" cy="4267200"/>
          </a:xfrm>
          <a:prstGeom prst="rect">
            <a:avLst/>
          </a:prstGeom>
        </p:spPr>
      </p:pic>
      <p:pic>
        <p:nvPicPr>
          <p:cNvPr id="4" name="그림 3" descr="모니터, 앉아있는, 컴퓨터, 노트북이(가) 표시된 사진&#10;&#10;자동 생성된 설명">
            <a:extLst>
              <a:ext uri="{FF2B5EF4-FFF2-40B4-BE49-F238E27FC236}">
                <a16:creationId xmlns:a16="http://schemas.microsoft.com/office/drawing/2014/main" id="{544679F5-DC41-114A-8A34-DA2F0CB5AF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8767" y="491271"/>
            <a:ext cx="1087394" cy="170709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29645922-28B4-3A47-B59F-BE210D59B5EF}"/>
              </a:ext>
            </a:extLst>
          </p:cNvPr>
          <p:cNvSpPr/>
          <p:nvPr/>
        </p:nvSpPr>
        <p:spPr>
          <a:xfrm>
            <a:off x="6241312" y="1605516"/>
            <a:ext cx="2317897" cy="1222744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3CCA08-1687-5049-A350-9A49717C3963}"/>
              </a:ext>
            </a:extLst>
          </p:cNvPr>
          <p:cNvSpPr txBox="1"/>
          <p:nvPr/>
        </p:nvSpPr>
        <p:spPr>
          <a:xfrm>
            <a:off x="1435394" y="1881962"/>
            <a:ext cx="4008475" cy="669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header: JWT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만들기 위해 사용한 알고리즘에 대한 정보</a:t>
            </a:r>
            <a:endParaRPr kumimoji="1" lang="ko-Kore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F2447AE-9D4C-1C41-83CF-75E5484E205A}"/>
              </a:ext>
            </a:extLst>
          </p:cNvPr>
          <p:cNvSpPr txBox="1"/>
          <p:nvPr/>
        </p:nvSpPr>
        <p:spPr>
          <a:xfrm>
            <a:off x="563667" y="443389"/>
            <a:ext cx="47135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spc="-60" dirty="0">
                <a:solidFill>
                  <a:srgbClr val="FF9E1B"/>
                </a:solidFill>
                <a:latin typeface="Noto Sans CJK KR Medium" panose="020B0500000000000000" pitchFamily="34" charset="-128"/>
                <a:ea typeface="Noto Sans CJK KR Medium" panose="020B0500000000000000" pitchFamily="34" charset="-128"/>
              </a:rPr>
              <a:t>강의  </a:t>
            </a:r>
            <a:r>
              <a:rPr kumimoji="1" lang="en-US" altLang="ko-KR" sz="1600" spc="-6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DemiLight" panose="020B0400000000000000" pitchFamily="34" charset="-128"/>
                <a:ea typeface="Noto Sans CJK KR DemiLight" panose="020B0400000000000000" pitchFamily="34" charset="-128"/>
              </a:rPr>
              <a:t>|</a:t>
            </a:r>
            <a:r>
              <a:rPr kumimoji="1" lang="ko-KR" altLang="en-US" sz="1600" spc="-6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DemiLight" panose="020B0400000000000000" pitchFamily="34" charset="-128"/>
                <a:ea typeface="Noto Sans CJK KR DemiLight" panose="020B0400000000000000" pitchFamily="34" charset="-128"/>
              </a:rPr>
              <a:t>  </a:t>
            </a:r>
            <a:r>
              <a:rPr kumimoji="1" lang="en-US" altLang="ko-Kore-KR" sz="1600" spc="-6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DemiLight" panose="020B0400000000000000" pitchFamily="34" charset="-128"/>
                <a:ea typeface="Noto Sans CJK KR DemiLight" panose="020B0400000000000000" pitchFamily="34" charset="-128"/>
              </a:rPr>
              <a:t>JSON Web Token</a:t>
            </a:r>
            <a:endParaRPr kumimoji="1" lang="ko-KR" altLang="en-US" sz="1600" spc="-60" dirty="0">
              <a:solidFill>
                <a:schemeClr val="tx1">
                  <a:lumMod val="75000"/>
                  <a:lumOff val="25000"/>
                </a:schemeClr>
              </a:solidFill>
              <a:latin typeface="Noto Sans CJK KR DemiLight" panose="020B0400000000000000" pitchFamily="34" charset="-128"/>
              <a:ea typeface="Noto Sans CJK KR DemiLight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087292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617ABC50-3786-C64D-9E39-2EB8B27C8E17}"/>
              </a:ext>
            </a:extLst>
          </p:cNvPr>
          <p:cNvGrpSpPr/>
          <p:nvPr/>
        </p:nvGrpSpPr>
        <p:grpSpPr>
          <a:xfrm>
            <a:off x="2857283" y="2919642"/>
            <a:ext cx="6477434" cy="1018717"/>
            <a:chOff x="2857282" y="2780812"/>
            <a:chExt cx="6477434" cy="1018717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AB3CDB9-19DB-C14E-BB87-2399B3C333D5}"/>
                </a:ext>
              </a:extLst>
            </p:cNvPr>
            <p:cNvSpPr txBox="1"/>
            <p:nvPr/>
          </p:nvSpPr>
          <p:spPr>
            <a:xfrm>
              <a:off x="2857282" y="2780812"/>
              <a:ext cx="36488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6000" b="1" dirty="0">
                  <a:solidFill>
                    <a:srgbClr val="F39A25"/>
                  </a:solidFill>
                  <a:latin typeface="Noto Sans CJK KR Bold" panose="020B0500000000000000" pitchFamily="34" charset="-128"/>
                  <a:ea typeface="Noto Sans CJK KR Bold" panose="020B0500000000000000" pitchFamily="34" charset="-128"/>
                </a:rPr>
                <a:t>{</a:t>
              </a:r>
              <a:endParaRPr kumimoji="1" lang="ko-KR" altLang="en-US" sz="6000" b="1" dirty="0">
                <a:solidFill>
                  <a:srgbClr val="F39A25"/>
                </a:solidFill>
                <a:latin typeface="Noto Sans CJK KR Bold" panose="020B0500000000000000" pitchFamily="34" charset="-128"/>
                <a:ea typeface="Noto Sans CJK KR Bold" panose="020B0500000000000000" pitchFamily="34" charset="-128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EE9329D-D783-524C-AFE6-E4EDF926B268}"/>
                </a:ext>
              </a:extLst>
            </p:cNvPr>
            <p:cNvSpPr txBox="1"/>
            <p:nvPr/>
          </p:nvSpPr>
          <p:spPr>
            <a:xfrm>
              <a:off x="8969827" y="2783866"/>
              <a:ext cx="36488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6000" b="1" dirty="0">
                  <a:solidFill>
                    <a:srgbClr val="F39A25"/>
                  </a:solidFill>
                  <a:latin typeface="Noto Sans CJK KR Bold" panose="020B0500000000000000" pitchFamily="34" charset="-128"/>
                  <a:ea typeface="Noto Sans CJK KR Bold" panose="020B0500000000000000" pitchFamily="34" charset="-128"/>
                </a:rPr>
                <a:t>}</a:t>
              </a:r>
              <a:endParaRPr kumimoji="1" lang="ko-KR" altLang="en-US" sz="6000" b="1" dirty="0">
                <a:solidFill>
                  <a:srgbClr val="F39A25"/>
                </a:solidFill>
                <a:latin typeface="Noto Sans CJK KR Bold" panose="020B0500000000000000" pitchFamily="34" charset="-128"/>
                <a:ea typeface="Noto Sans CJK KR Bold" panose="020B0500000000000000" pitchFamily="34" charset="-128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F8B16E97-6244-1F49-89E2-02A389AB2CB2}"/>
              </a:ext>
            </a:extLst>
          </p:cNvPr>
          <p:cNvSpPr txBox="1"/>
          <p:nvPr/>
        </p:nvSpPr>
        <p:spPr>
          <a:xfrm>
            <a:off x="3063729" y="2417044"/>
            <a:ext cx="6064542" cy="18573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kumimoji="1"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DemiLight" panose="020B0400000000000000" pitchFamily="34" charset="-128"/>
                <a:ea typeface="Noto Sans CJK KR DemiLight" panose="020B0400000000000000" pitchFamily="34" charset="-128"/>
              </a:rPr>
              <a:t>Social Login, OAuth2</a:t>
            </a:r>
          </a:p>
          <a:p>
            <a:pPr algn="ctr">
              <a:lnSpc>
                <a:spcPct val="200000"/>
              </a:lnSpc>
            </a:pPr>
            <a:r>
              <a:rPr kumimoji="1"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Noto Sans CJK KR DemiLight" panose="020B0400000000000000" pitchFamily="34" charset="-128"/>
                <a:ea typeface="Noto Sans CJK KR DemiLight" panose="020B0400000000000000" pitchFamily="34" charset="-128"/>
              </a:rPr>
              <a:t>Naver</a:t>
            </a:r>
            <a:r>
              <a:rPr kumimoji="1"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DemiLight" panose="020B0400000000000000" pitchFamily="34" charset="-128"/>
                <a:ea typeface="Noto Sans CJK KR DemiLight" panose="020B0400000000000000" pitchFamily="34" charset="-128"/>
              </a:rPr>
              <a:t> Login </a:t>
            </a:r>
            <a:r>
              <a:rPr kumimoji="1"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DemiLight" panose="020B0400000000000000" pitchFamily="34" charset="-128"/>
                <a:ea typeface="Noto Sans CJK KR DemiLight" panose="020B0400000000000000" pitchFamily="34" charset="-128"/>
              </a:rPr>
              <a:t>구현하기</a:t>
            </a:r>
            <a:endParaRPr kumimoji="1"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Noto Sans CJK KR DemiLight" panose="020B0400000000000000" pitchFamily="34" charset="-128"/>
              <a:ea typeface="Noto Sans CJK KR DemiLight" panose="020B0400000000000000" pitchFamily="34" charset="-128"/>
            </a:endParaRPr>
          </a:p>
          <a:p>
            <a:pPr algn="ctr">
              <a:lnSpc>
                <a:spcPct val="200000"/>
              </a:lnSpc>
            </a:pPr>
            <a:r>
              <a:rPr kumimoji="1"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DemiLight" panose="020B0400000000000000" pitchFamily="34" charset="-128"/>
                <a:ea typeface="Noto Sans CJK KR DemiLight" panose="020B0400000000000000" pitchFamily="34" charset="-128"/>
              </a:rPr>
              <a:t>JSON Web Token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7047AB8-3A27-8A4C-B98D-ABDB785695C1}"/>
              </a:ext>
            </a:extLst>
          </p:cNvPr>
          <p:cNvSpPr txBox="1"/>
          <p:nvPr/>
        </p:nvSpPr>
        <p:spPr>
          <a:xfrm>
            <a:off x="563667" y="443389"/>
            <a:ext cx="47135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spc="-60" dirty="0">
                <a:solidFill>
                  <a:srgbClr val="FF9E1B"/>
                </a:solidFill>
                <a:latin typeface="Noto Sans CJK KR Medium" panose="020B0500000000000000" pitchFamily="34" charset="-128"/>
                <a:ea typeface="Noto Sans CJK KR Medium" panose="020B0500000000000000" pitchFamily="34" charset="-128"/>
              </a:rPr>
              <a:t>목표  </a:t>
            </a:r>
            <a:r>
              <a:rPr kumimoji="1" lang="en-US" altLang="ko-KR" sz="1600" spc="-6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DemiLight" panose="020B0400000000000000" pitchFamily="34" charset="-128"/>
                <a:ea typeface="Noto Sans CJK KR DemiLight" panose="020B0400000000000000" pitchFamily="34" charset="-128"/>
              </a:rPr>
              <a:t>|</a:t>
            </a:r>
            <a:r>
              <a:rPr kumimoji="1" lang="ko-KR" altLang="en-US" sz="1600" spc="-6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DemiLight" panose="020B0400000000000000" pitchFamily="34" charset="-128"/>
                <a:ea typeface="Noto Sans CJK KR DemiLight" panose="020B0400000000000000" pitchFamily="34" charset="-128"/>
              </a:rPr>
              <a:t>  </a:t>
            </a:r>
            <a:r>
              <a:rPr kumimoji="1" lang="en-US" altLang="ko-KR" sz="1600" spc="-6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DemiLight" panose="020B0400000000000000" pitchFamily="34" charset="-128"/>
                <a:ea typeface="Noto Sans CJK KR DemiLight" panose="020B0400000000000000" pitchFamily="34" charset="-128"/>
              </a:rPr>
              <a:t>OAuth2</a:t>
            </a:r>
            <a:r>
              <a:rPr kumimoji="1" lang="ko-KR" altLang="en-US" sz="1600" spc="-6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DemiLight" panose="020B0400000000000000" pitchFamily="34" charset="-128"/>
                <a:ea typeface="Noto Sans CJK KR DemiLight" panose="020B0400000000000000" pitchFamily="34" charset="-128"/>
              </a:rPr>
              <a:t>와 </a:t>
            </a:r>
            <a:r>
              <a:rPr kumimoji="1" lang="en-US" altLang="ko-KR" sz="1600" spc="-6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DemiLight" panose="020B0400000000000000" pitchFamily="34" charset="-128"/>
                <a:ea typeface="Noto Sans CJK KR DemiLight" panose="020B0400000000000000" pitchFamily="34" charset="-128"/>
              </a:rPr>
              <a:t>JWT</a:t>
            </a:r>
            <a:endParaRPr kumimoji="1" lang="ko-KR" altLang="en-US" sz="1600" spc="-60" dirty="0">
              <a:solidFill>
                <a:schemeClr val="tx1">
                  <a:lumMod val="75000"/>
                  <a:lumOff val="25000"/>
                </a:schemeClr>
              </a:solidFill>
              <a:latin typeface="Noto Sans CJK KR DemiLight" panose="020B0400000000000000" pitchFamily="34" charset="-128"/>
              <a:ea typeface="Noto Sans CJK KR DemiLight" panose="020B0400000000000000" pitchFamily="34" charset="-128"/>
            </a:endParaRPr>
          </a:p>
        </p:txBody>
      </p:sp>
      <p:pic>
        <p:nvPicPr>
          <p:cNvPr id="8" name="그림 7" descr="모니터, 앉아있는, 컴퓨터, 노트북이(가) 표시된 사진&#10;&#10;자동 생성된 설명">
            <a:extLst>
              <a:ext uri="{FF2B5EF4-FFF2-40B4-BE49-F238E27FC236}">
                <a16:creationId xmlns:a16="http://schemas.microsoft.com/office/drawing/2014/main" id="{60E791D8-0461-F646-BA97-7D613C0646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8767" y="491271"/>
            <a:ext cx="1087394" cy="170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5621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09A1BCC3-45C0-A442-9007-B96B5C9923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9037" y="1412358"/>
            <a:ext cx="4584700" cy="4267200"/>
          </a:xfrm>
          <a:prstGeom prst="rect">
            <a:avLst/>
          </a:prstGeom>
        </p:spPr>
      </p:pic>
      <p:pic>
        <p:nvPicPr>
          <p:cNvPr id="4" name="그림 3" descr="모니터, 앉아있는, 컴퓨터, 노트북이(가) 표시된 사진&#10;&#10;자동 생성된 설명">
            <a:extLst>
              <a:ext uri="{FF2B5EF4-FFF2-40B4-BE49-F238E27FC236}">
                <a16:creationId xmlns:a16="http://schemas.microsoft.com/office/drawing/2014/main" id="{544679F5-DC41-114A-8A34-DA2F0CB5AF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8767" y="491271"/>
            <a:ext cx="1087394" cy="17070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83CCA08-1687-5049-A350-9A49717C3963}"/>
              </a:ext>
            </a:extLst>
          </p:cNvPr>
          <p:cNvSpPr txBox="1"/>
          <p:nvPr/>
        </p:nvSpPr>
        <p:spPr>
          <a:xfrm>
            <a:off x="1435394" y="1881962"/>
            <a:ext cx="4008475" cy="669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header: JWT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만들기 위해 사용한 알고리즘에 대한 정보</a:t>
            </a:r>
            <a:endParaRPr kumimoji="1" lang="ko-Kore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90B7972-EE48-0E49-9D6A-26CCA2677706}"/>
              </a:ext>
            </a:extLst>
          </p:cNvPr>
          <p:cNvSpPr/>
          <p:nvPr/>
        </p:nvSpPr>
        <p:spPr>
          <a:xfrm>
            <a:off x="6241312" y="2817628"/>
            <a:ext cx="2636874" cy="1222744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2F7846-9506-1D4C-93F0-4BBE551C1250}"/>
              </a:ext>
            </a:extLst>
          </p:cNvPr>
          <p:cNvSpPr txBox="1"/>
          <p:nvPr/>
        </p:nvSpPr>
        <p:spPr>
          <a:xfrm>
            <a:off x="1435394" y="3094074"/>
            <a:ext cx="40084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payload: claim</a:t>
            </a:r>
            <a:r>
              <a:rPr kumimoji="1" lang="ko-KR" altLang="en-US" dirty="0"/>
              <a:t>이라고 부르는 사용자 정보를 담는 부분</a:t>
            </a:r>
            <a:endParaRPr kumimoji="1" lang="ko-Kore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1B014DC-B760-414E-89BB-C40AACE1C61F}"/>
              </a:ext>
            </a:extLst>
          </p:cNvPr>
          <p:cNvSpPr txBox="1"/>
          <p:nvPr/>
        </p:nvSpPr>
        <p:spPr>
          <a:xfrm>
            <a:off x="563667" y="443389"/>
            <a:ext cx="47135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spc="-60" dirty="0">
                <a:solidFill>
                  <a:srgbClr val="FF9E1B"/>
                </a:solidFill>
                <a:latin typeface="Noto Sans CJK KR Medium" panose="020B0500000000000000" pitchFamily="34" charset="-128"/>
                <a:ea typeface="Noto Sans CJK KR Medium" panose="020B0500000000000000" pitchFamily="34" charset="-128"/>
              </a:rPr>
              <a:t>강의  </a:t>
            </a:r>
            <a:r>
              <a:rPr kumimoji="1" lang="en-US" altLang="ko-KR" sz="1600" spc="-6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DemiLight" panose="020B0400000000000000" pitchFamily="34" charset="-128"/>
                <a:ea typeface="Noto Sans CJK KR DemiLight" panose="020B0400000000000000" pitchFamily="34" charset="-128"/>
              </a:rPr>
              <a:t>|</a:t>
            </a:r>
            <a:r>
              <a:rPr kumimoji="1" lang="ko-KR" altLang="en-US" sz="1600" spc="-6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DemiLight" panose="020B0400000000000000" pitchFamily="34" charset="-128"/>
                <a:ea typeface="Noto Sans CJK KR DemiLight" panose="020B0400000000000000" pitchFamily="34" charset="-128"/>
              </a:rPr>
              <a:t>  </a:t>
            </a:r>
            <a:r>
              <a:rPr kumimoji="1" lang="en-US" altLang="ko-Kore-KR" sz="1600" spc="-6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DemiLight" panose="020B0400000000000000" pitchFamily="34" charset="-128"/>
                <a:ea typeface="Noto Sans CJK KR DemiLight" panose="020B0400000000000000" pitchFamily="34" charset="-128"/>
              </a:rPr>
              <a:t>JSON Web Token</a:t>
            </a:r>
            <a:endParaRPr kumimoji="1" lang="ko-KR" altLang="en-US" sz="1600" spc="-60" dirty="0">
              <a:solidFill>
                <a:schemeClr val="tx1">
                  <a:lumMod val="75000"/>
                  <a:lumOff val="25000"/>
                </a:schemeClr>
              </a:solidFill>
              <a:latin typeface="Noto Sans CJK KR DemiLight" panose="020B0400000000000000" pitchFamily="34" charset="-128"/>
              <a:ea typeface="Noto Sans CJK KR DemiLight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115056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09A1BCC3-45C0-A442-9007-B96B5C9923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9037" y="1412358"/>
            <a:ext cx="4584700" cy="4267200"/>
          </a:xfrm>
          <a:prstGeom prst="rect">
            <a:avLst/>
          </a:prstGeom>
        </p:spPr>
      </p:pic>
      <p:pic>
        <p:nvPicPr>
          <p:cNvPr id="4" name="그림 3" descr="모니터, 앉아있는, 컴퓨터, 노트북이(가) 표시된 사진&#10;&#10;자동 생성된 설명">
            <a:extLst>
              <a:ext uri="{FF2B5EF4-FFF2-40B4-BE49-F238E27FC236}">
                <a16:creationId xmlns:a16="http://schemas.microsoft.com/office/drawing/2014/main" id="{544679F5-DC41-114A-8A34-DA2F0CB5AF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8767" y="491271"/>
            <a:ext cx="1087394" cy="17070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83CCA08-1687-5049-A350-9A49717C3963}"/>
              </a:ext>
            </a:extLst>
          </p:cNvPr>
          <p:cNvSpPr txBox="1"/>
          <p:nvPr/>
        </p:nvSpPr>
        <p:spPr>
          <a:xfrm>
            <a:off x="1435394" y="1881962"/>
            <a:ext cx="4008475" cy="669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header: JWT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만들기 위해 사용한 알고리즘에 대한 정보</a:t>
            </a:r>
            <a:endParaRPr kumimoji="1" lang="ko-Kore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2F7846-9506-1D4C-93F0-4BBE551C1250}"/>
              </a:ext>
            </a:extLst>
          </p:cNvPr>
          <p:cNvSpPr txBox="1"/>
          <p:nvPr/>
        </p:nvSpPr>
        <p:spPr>
          <a:xfrm>
            <a:off x="1435394" y="3094074"/>
            <a:ext cx="40084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payload: claim</a:t>
            </a:r>
            <a:r>
              <a:rPr kumimoji="1" lang="ko-KR" altLang="en-US" dirty="0"/>
              <a:t>이라고 부르는 사용자 정보를 담는 부분</a:t>
            </a:r>
            <a:endParaRPr kumimoji="1" lang="ko-Kore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A73990E-FC0C-5F40-AA15-376F63C11934}"/>
              </a:ext>
            </a:extLst>
          </p:cNvPr>
          <p:cNvSpPr/>
          <p:nvPr/>
        </p:nvSpPr>
        <p:spPr>
          <a:xfrm>
            <a:off x="6241312" y="4029741"/>
            <a:ext cx="2636874" cy="1318435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F410FC-E5F5-434D-B9C2-909D6E77F84A}"/>
              </a:ext>
            </a:extLst>
          </p:cNvPr>
          <p:cNvSpPr txBox="1"/>
          <p:nvPr/>
        </p:nvSpPr>
        <p:spPr>
          <a:xfrm>
            <a:off x="1435394" y="4306188"/>
            <a:ext cx="41466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signature</a:t>
            </a:r>
            <a:r>
              <a:rPr kumimoji="1" lang="en-US" altLang="ko-Kore-KR" dirty="0"/>
              <a:t>: JWT</a:t>
            </a:r>
            <a:r>
              <a:rPr kumimoji="1" lang="ko-KR" altLang="en-US" dirty="0"/>
              <a:t>가 유효한지를 검증하기 위한 </a:t>
            </a:r>
            <a:r>
              <a:rPr kumimoji="1" lang="en-US" altLang="ko-KR" dirty="0"/>
              <a:t>signature</a:t>
            </a:r>
            <a:endParaRPr kumimoji="1" lang="ko-Kore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25B1E2F-2976-304E-A0BD-63D1D0CB4A67}"/>
              </a:ext>
            </a:extLst>
          </p:cNvPr>
          <p:cNvSpPr txBox="1"/>
          <p:nvPr/>
        </p:nvSpPr>
        <p:spPr>
          <a:xfrm>
            <a:off x="563667" y="443389"/>
            <a:ext cx="47135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spc="-60" dirty="0">
                <a:solidFill>
                  <a:srgbClr val="FF9E1B"/>
                </a:solidFill>
                <a:latin typeface="Noto Sans CJK KR Medium" panose="020B0500000000000000" pitchFamily="34" charset="-128"/>
                <a:ea typeface="Noto Sans CJK KR Medium" panose="020B0500000000000000" pitchFamily="34" charset="-128"/>
              </a:rPr>
              <a:t>강의  </a:t>
            </a:r>
            <a:r>
              <a:rPr kumimoji="1" lang="en-US" altLang="ko-KR" sz="1600" spc="-6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DemiLight" panose="020B0400000000000000" pitchFamily="34" charset="-128"/>
                <a:ea typeface="Noto Sans CJK KR DemiLight" panose="020B0400000000000000" pitchFamily="34" charset="-128"/>
              </a:rPr>
              <a:t>|</a:t>
            </a:r>
            <a:r>
              <a:rPr kumimoji="1" lang="ko-KR" altLang="en-US" sz="1600" spc="-6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DemiLight" panose="020B0400000000000000" pitchFamily="34" charset="-128"/>
                <a:ea typeface="Noto Sans CJK KR DemiLight" panose="020B0400000000000000" pitchFamily="34" charset="-128"/>
              </a:rPr>
              <a:t>  </a:t>
            </a:r>
            <a:r>
              <a:rPr kumimoji="1" lang="en-US" altLang="ko-Kore-KR" sz="1600" spc="-6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DemiLight" panose="020B0400000000000000" pitchFamily="34" charset="-128"/>
                <a:ea typeface="Noto Sans CJK KR DemiLight" panose="020B0400000000000000" pitchFamily="34" charset="-128"/>
              </a:rPr>
              <a:t>JSON Web Token</a:t>
            </a:r>
            <a:endParaRPr kumimoji="1" lang="ko-KR" altLang="en-US" sz="1600" spc="-60" dirty="0">
              <a:solidFill>
                <a:schemeClr val="tx1">
                  <a:lumMod val="75000"/>
                  <a:lumOff val="25000"/>
                </a:schemeClr>
              </a:solidFill>
              <a:latin typeface="Noto Sans CJK KR DemiLight" panose="020B0400000000000000" pitchFamily="34" charset="-128"/>
              <a:ea typeface="Noto Sans CJK KR DemiLight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518386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09A1BCC3-45C0-A442-9007-B96B5C9923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9037" y="1412358"/>
            <a:ext cx="4584700" cy="4267200"/>
          </a:xfrm>
          <a:prstGeom prst="rect">
            <a:avLst/>
          </a:prstGeom>
        </p:spPr>
      </p:pic>
      <p:pic>
        <p:nvPicPr>
          <p:cNvPr id="4" name="그림 3" descr="모니터, 앉아있는, 컴퓨터, 노트북이(가) 표시된 사진&#10;&#10;자동 생성된 설명">
            <a:extLst>
              <a:ext uri="{FF2B5EF4-FFF2-40B4-BE49-F238E27FC236}">
                <a16:creationId xmlns:a16="http://schemas.microsoft.com/office/drawing/2014/main" id="{544679F5-DC41-114A-8A34-DA2F0CB5AF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8767" y="491271"/>
            <a:ext cx="1087394" cy="17070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83CCA08-1687-5049-A350-9A49717C3963}"/>
              </a:ext>
            </a:extLst>
          </p:cNvPr>
          <p:cNvSpPr txBox="1"/>
          <p:nvPr/>
        </p:nvSpPr>
        <p:spPr>
          <a:xfrm>
            <a:off x="1435394" y="1881962"/>
            <a:ext cx="4008475" cy="669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header: JWT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만들기 위해 사용한 알고리즘에 대한 정보</a:t>
            </a:r>
            <a:endParaRPr kumimoji="1" lang="ko-Kore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2F7846-9506-1D4C-93F0-4BBE551C1250}"/>
              </a:ext>
            </a:extLst>
          </p:cNvPr>
          <p:cNvSpPr txBox="1"/>
          <p:nvPr/>
        </p:nvSpPr>
        <p:spPr>
          <a:xfrm>
            <a:off x="1435394" y="3094074"/>
            <a:ext cx="40084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payload: claim</a:t>
            </a:r>
            <a:r>
              <a:rPr kumimoji="1" lang="ko-KR" altLang="en-US" dirty="0"/>
              <a:t>이라고 부르는 사용자 정보를 담는 부분</a:t>
            </a:r>
            <a:endParaRPr kumimoji="1" lang="ko-Kore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F410FC-E5F5-434D-B9C2-909D6E77F84A}"/>
              </a:ext>
            </a:extLst>
          </p:cNvPr>
          <p:cNvSpPr txBox="1"/>
          <p:nvPr/>
        </p:nvSpPr>
        <p:spPr>
          <a:xfrm>
            <a:off x="1435394" y="4306188"/>
            <a:ext cx="41466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signature</a:t>
            </a:r>
            <a:r>
              <a:rPr kumimoji="1" lang="en-US" altLang="ko-Kore-KR" dirty="0"/>
              <a:t>: JWT</a:t>
            </a:r>
            <a:r>
              <a:rPr kumimoji="1" lang="ko-KR" altLang="en-US" dirty="0"/>
              <a:t>가 유효한지를 검증하기 위한 </a:t>
            </a:r>
            <a:r>
              <a:rPr kumimoji="1" lang="en-US" altLang="ko-KR" dirty="0"/>
              <a:t>signature</a:t>
            </a:r>
            <a:endParaRPr kumimoji="1" lang="ko-Kore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1EADE2D-30D2-144F-BAC8-A47B810DC3E8}"/>
              </a:ext>
            </a:extLst>
          </p:cNvPr>
          <p:cNvSpPr txBox="1"/>
          <p:nvPr/>
        </p:nvSpPr>
        <p:spPr>
          <a:xfrm>
            <a:off x="4278355" y="5845161"/>
            <a:ext cx="36352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2400" dirty="0" err="1"/>
              <a:t>header.payload.signature</a:t>
            </a:r>
            <a:endParaRPr kumimoji="1" lang="ko-Kore-KR" altLang="en-US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01F1B5-919F-E048-958C-5868D47261C2}"/>
              </a:ext>
            </a:extLst>
          </p:cNvPr>
          <p:cNvSpPr txBox="1"/>
          <p:nvPr/>
        </p:nvSpPr>
        <p:spPr>
          <a:xfrm>
            <a:off x="563667" y="443389"/>
            <a:ext cx="47135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spc="-60" dirty="0">
                <a:solidFill>
                  <a:srgbClr val="FF9E1B"/>
                </a:solidFill>
                <a:latin typeface="Noto Sans CJK KR Medium" panose="020B0500000000000000" pitchFamily="34" charset="-128"/>
                <a:ea typeface="Noto Sans CJK KR Medium" panose="020B0500000000000000" pitchFamily="34" charset="-128"/>
              </a:rPr>
              <a:t>강의  </a:t>
            </a:r>
            <a:r>
              <a:rPr kumimoji="1" lang="en-US" altLang="ko-KR" sz="1600" spc="-6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DemiLight" panose="020B0400000000000000" pitchFamily="34" charset="-128"/>
                <a:ea typeface="Noto Sans CJK KR DemiLight" panose="020B0400000000000000" pitchFamily="34" charset="-128"/>
              </a:rPr>
              <a:t>|</a:t>
            </a:r>
            <a:r>
              <a:rPr kumimoji="1" lang="ko-KR" altLang="en-US" sz="1600" spc="-6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DemiLight" panose="020B0400000000000000" pitchFamily="34" charset="-128"/>
                <a:ea typeface="Noto Sans CJK KR DemiLight" panose="020B0400000000000000" pitchFamily="34" charset="-128"/>
              </a:rPr>
              <a:t>  </a:t>
            </a:r>
            <a:r>
              <a:rPr kumimoji="1" lang="en-US" altLang="ko-Kore-KR" sz="1600" spc="-6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DemiLight" panose="020B0400000000000000" pitchFamily="34" charset="-128"/>
                <a:ea typeface="Noto Sans CJK KR DemiLight" panose="020B0400000000000000" pitchFamily="34" charset="-128"/>
              </a:rPr>
              <a:t>JSON Web Token</a:t>
            </a:r>
            <a:endParaRPr kumimoji="1" lang="ko-KR" altLang="en-US" sz="1600" spc="-60" dirty="0">
              <a:solidFill>
                <a:schemeClr val="tx1">
                  <a:lumMod val="75000"/>
                  <a:lumOff val="25000"/>
                </a:schemeClr>
              </a:solidFill>
              <a:latin typeface="Noto Sans CJK KR DemiLight" panose="020B0400000000000000" pitchFamily="34" charset="-128"/>
              <a:ea typeface="Noto Sans CJK KR DemiLight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135495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09A1BCC3-45C0-A442-9007-B96B5C9923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44" t="7180" r="37984" b="38057"/>
          <a:stretch/>
        </p:blipFill>
        <p:spPr>
          <a:xfrm>
            <a:off x="2099734" y="1625598"/>
            <a:ext cx="2667000" cy="2336800"/>
          </a:xfrm>
          <a:prstGeom prst="rect">
            <a:avLst/>
          </a:prstGeom>
          <a:ln>
            <a:solidFill>
              <a:schemeClr val="accent2"/>
            </a:solidFill>
          </a:ln>
        </p:spPr>
      </p:pic>
      <p:pic>
        <p:nvPicPr>
          <p:cNvPr id="4" name="그림 3" descr="모니터, 앉아있는, 컴퓨터, 노트북이(가) 표시된 사진&#10;&#10;자동 생성된 설명">
            <a:extLst>
              <a:ext uri="{FF2B5EF4-FFF2-40B4-BE49-F238E27FC236}">
                <a16:creationId xmlns:a16="http://schemas.microsoft.com/office/drawing/2014/main" id="{544679F5-DC41-114A-8A34-DA2F0CB5AF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8767" y="491271"/>
            <a:ext cx="1087394" cy="17070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A01F1B5-919F-E048-958C-5868D47261C2}"/>
              </a:ext>
            </a:extLst>
          </p:cNvPr>
          <p:cNvSpPr txBox="1"/>
          <p:nvPr/>
        </p:nvSpPr>
        <p:spPr>
          <a:xfrm>
            <a:off x="563667" y="443389"/>
            <a:ext cx="47135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spc="-60" dirty="0">
                <a:solidFill>
                  <a:srgbClr val="FF9E1B"/>
                </a:solidFill>
                <a:latin typeface="Noto Sans CJK KR Medium" panose="020B0500000000000000" pitchFamily="34" charset="-128"/>
                <a:ea typeface="Noto Sans CJK KR Medium" panose="020B0500000000000000" pitchFamily="34" charset="-128"/>
              </a:rPr>
              <a:t>강의  </a:t>
            </a:r>
            <a:r>
              <a:rPr kumimoji="1" lang="en-US" altLang="ko-KR" sz="1600" spc="-6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DemiLight" panose="020B0400000000000000" pitchFamily="34" charset="-128"/>
                <a:ea typeface="Noto Sans CJK KR DemiLight" panose="020B0400000000000000" pitchFamily="34" charset="-128"/>
              </a:rPr>
              <a:t>|</a:t>
            </a:r>
            <a:r>
              <a:rPr kumimoji="1" lang="ko-KR" altLang="en-US" sz="1600" spc="-6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DemiLight" panose="020B0400000000000000" pitchFamily="34" charset="-128"/>
                <a:ea typeface="Noto Sans CJK KR DemiLight" panose="020B0400000000000000" pitchFamily="34" charset="-128"/>
              </a:rPr>
              <a:t>  </a:t>
            </a:r>
            <a:r>
              <a:rPr kumimoji="1" lang="en-US" altLang="ko-Kore-KR" sz="1600" spc="-6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DemiLight" panose="020B0400000000000000" pitchFamily="34" charset="-128"/>
                <a:ea typeface="Noto Sans CJK KR DemiLight" panose="020B0400000000000000" pitchFamily="34" charset="-128"/>
              </a:rPr>
              <a:t>JSON Web Token</a:t>
            </a:r>
            <a:endParaRPr kumimoji="1" lang="ko-KR" altLang="en-US" sz="1600" spc="-60" dirty="0">
              <a:solidFill>
                <a:schemeClr val="tx1">
                  <a:lumMod val="75000"/>
                  <a:lumOff val="25000"/>
                </a:schemeClr>
              </a:solidFill>
              <a:latin typeface="Noto Sans CJK KR DemiLight" panose="020B0400000000000000" pitchFamily="34" charset="-128"/>
              <a:ea typeface="Noto Sans CJK KR DemiLight" panose="020B0400000000000000" pitchFamily="34" charset="-128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213F48C4-5E29-DC4B-83BF-659613DFD6A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6473"/>
          <a:stretch/>
        </p:blipFill>
        <p:spPr>
          <a:xfrm>
            <a:off x="7766381" y="2059676"/>
            <a:ext cx="2258153" cy="1468643"/>
          </a:xfrm>
          <a:prstGeom prst="rect">
            <a:avLst/>
          </a:prstGeom>
          <a:ln>
            <a:solidFill>
              <a:schemeClr val="accent2"/>
            </a:solidFill>
          </a:ln>
        </p:spPr>
      </p:pic>
      <p:sp>
        <p:nvSpPr>
          <p:cNvPr id="3" name="아래로 구부러진 화살표[C] 2">
            <a:extLst>
              <a:ext uri="{FF2B5EF4-FFF2-40B4-BE49-F238E27FC236}">
                <a16:creationId xmlns:a16="http://schemas.microsoft.com/office/drawing/2014/main" id="{1B29498B-2CB5-A044-9DFF-A3BCF1F1C296}"/>
              </a:ext>
            </a:extLst>
          </p:cNvPr>
          <p:cNvSpPr/>
          <p:nvPr/>
        </p:nvSpPr>
        <p:spPr>
          <a:xfrm>
            <a:off x="5260248" y="2059676"/>
            <a:ext cx="2012619" cy="437991"/>
          </a:xfrm>
          <a:prstGeom prst="curvedDown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827A4D-9C0F-1440-875C-3A34288BB0B9}"/>
              </a:ext>
            </a:extLst>
          </p:cNvPr>
          <p:cNvSpPr txBox="1"/>
          <p:nvPr/>
        </p:nvSpPr>
        <p:spPr>
          <a:xfrm>
            <a:off x="5827975" y="162559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비밀키</a:t>
            </a:r>
          </a:p>
        </p:txBody>
      </p:sp>
      <p:sp>
        <p:nvSpPr>
          <p:cNvPr id="14" name="아래로 구부러진 화살표[C] 13">
            <a:extLst>
              <a:ext uri="{FF2B5EF4-FFF2-40B4-BE49-F238E27FC236}">
                <a16:creationId xmlns:a16="http://schemas.microsoft.com/office/drawing/2014/main" id="{326B7F6F-4FA1-8344-808E-092DEEBD6C8B}"/>
              </a:ext>
            </a:extLst>
          </p:cNvPr>
          <p:cNvSpPr/>
          <p:nvPr/>
        </p:nvSpPr>
        <p:spPr>
          <a:xfrm rot="10800000">
            <a:off x="5260248" y="2991009"/>
            <a:ext cx="2012619" cy="437991"/>
          </a:xfrm>
          <a:prstGeom prst="curvedDown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AC15938-73C1-FC45-9543-C17C0A728F78}"/>
              </a:ext>
            </a:extLst>
          </p:cNvPr>
          <p:cNvSpPr txBox="1"/>
          <p:nvPr/>
        </p:nvSpPr>
        <p:spPr>
          <a:xfrm>
            <a:off x="5827975" y="3590734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공개키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BEAB6E-1526-3346-B1BC-3D46EF419F09}"/>
              </a:ext>
            </a:extLst>
          </p:cNvPr>
          <p:cNvSpPr txBox="1"/>
          <p:nvPr/>
        </p:nvSpPr>
        <p:spPr>
          <a:xfrm>
            <a:off x="3268142" y="4455739"/>
            <a:ext cx="6199133" cy="12852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ore-KR" altLang="en-US" dirty="0"/>
              <a:t>비밀키를 이용해 암호화</a:t>
            </a:r>
            <a:r>
              <a:rPr kumimoji="1" lang="en-US" altLang="ko-Kore-KR" dirty="0"/>
              <a:t>: </a:t>
            </a:r>
            <a:r>
              <a:rPr kumimoji="1" lang="ko-Kore-KR" altLang="en-US" dirty="0"/>
              <a:t>만들 수 있는 대상이 한정적</a:t>
            </a:r>
            <a:endParaRPr kumimoji="1" lang="en-US" altLang="ko-Kore-KR" dirty="0"/>
          </a:p>
          <a:p>
            <a:pPr>
              <a:lnSpc>
                <a:spcPct val="150000"/>
              </a:lnSpc>
            </a:pPr>
            <a:r>
              <a:rPr kumimoji="1" lang="ko-Kore-KR" altLang="en-US" dirty="0"/>
              <a:t>공개키를 이용해 복호화</a:t>
            </a:r>
            <a:r>
              <a:rPr kumimoji="1" lang="en-US" altLang="ko-Kore-KR" dirty="0"/>
              <a:t>: </a:t>
            </a:r>
            <a:r>
              <a:rPr kumimoji="1" lang="ko-Kore-KR" altLang="en-US" dirty="0"/>
              <a:t>해석할 수 있는 대상은 제한 없음</a:t>
            </a:r>
            <a:endParaRPr kumimoji="1" lang="en-US" altLang="ko-Kore-KR" dirty="0"/>
          </a:p>
          <a:p>
            <a:pPr>
              <a:lnSpc>
                <a:spcPct val="150000"/>
              </a:lnSpc>
            </a:pPr>
            <a:r>
              <a:rPr kumimoji="1" lang="en-US" altLang="ko-Kore-KR" dirty="0"/>
              <a:t>-&gt;</a:t>
            </a:r>
            <a:r>
              <a:rPr kumimoji="1" lang="ko-Kore-KR" altLang="en-US" dirty="0"/>
              <a:t> 토큰 소유자의 권한을 나타내는 용도로 활용</a:t>
            </a:r>
          </a:p>
        </p:txBody>
      </p:sp>
    </p:spTree>
    <p:extLst>
      <p:ext uri="{BB962C8B-B14F-4D97-AF65-F5344CB8AC3E}">
        <p14:creationId xmlns:p14="http://schemas.microsoft.com/office/powerpoint/2010/main" val="329586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/>
      <p:bldP spid="14" grpId="0" animBg="1"/>
      <p:bldP spid="16" grpId="0"/>
      <p:bldP spid="6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F7047AB8-3A27-8A4C-B98D-ABDB785695C1}"/>
              </a:ext>
            </a:extLst>
          </p:cNvPr>
          <p:cNvSpPr txBox="1"/>
          <p:nvPr/>
        </p:nvSpPr>
        <p:spPr>
          <a:xfrm>
            <a:off x="563667" y="443389"/>
            <a:ext cx="47135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spc="-60" dirty="0">
                <a:solidFill>
                  <a:srgbClr val="FF9E1B"/>
                </a:solidFill>
                <a:latin typeface="Noto Sans CJK KR Medium" panose="020B0500000000000000" pitchFamily="34" charset="-128"/>
                <a:ea typeface="Noto Sans CJK KR Medium" panose="020B0500000000000000" pitchFamily="34" charset="-128"/>
              </a:rPr>
              <a:t>강의  </a:t>
            </a:r>
            <a:r>
              <a:rPr kumimoji="1" lang="en-US" altLang="ko-KR" sz="1600" spc="-6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DemiLight" panose="020B0400000000000000" pitchFamily="34" charset="-128"/>
                <a:ea typeface="Noto Sans CJK KR DemiLight" panose="020B0400000000000000" pitchFamily="34" charset="-128"/>
              </a:rPr>
              <a:t>|</a:t>
            </a:r>
            <a:r>
              <a:rPr kumimoji="1" lang="ko-KR" altLang="en-US" sz="1600" spc="-6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DemiLight" panose="020B0400000000000000" pitchFamily="34" charset="-128"/>
                <a:ea typeface="Noto Sans CJK KR DemiLight" panose="020B0400000000000000" pitchFamily="34" charset="-128"/>
              </a:rPr>
              <a:t>  </a:t>
            </a:r>
            <a:r>
              <a:rPr kumimoji="1" lang="en-US" altLang="ko-KR" sz="1600" spc="-6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DemiLight" panose="020B0400000000000000" pitchFamily="34" charset="-128"/>
                <a:ea typeface="Noto Sans CJK KR DemiLight" panose="020B0400000000000000" pitchFamily="34" charset="-128"/>
              </a:rPr>
              <a:t>Social Login, OAuth2</a:t>
            </a:r>
            <a:r>
              <a:rPr kumimoji="1" lang="ko-KR" altLang="en-US" sz="1600" spc="-6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DemiLight" panose="020B0400000000000000" pitchFamily="34" charset="-128"/>
                <a:ea typeface="Noto Sans CJK KR DemiLight" panose="020B0400000000000000" pitchFamily="34" charset="-128"/>
              </a:rPr>
              <a:t> </a:t>
            </a:r>
          </a:p>
        </p:txBody>
      </p:sp>
      <p:pic>
        <p:nvPicPr>
          <p:cNvPr id="8" name="그림 7" descr="모니터, 앉아있는, 컴퓨터, 노트북이(가) 표시된 사진&#10;&#10;자동 생성된 설명">
            <a:extLst>
              <a:ext uri="{FF2B5EF4-FFF2-40B4-BE49-F238E27FC236}">
                <a16:creationId xmlns:a16="http://schemas.microsoft.com/office/drawing/2014/main" id="{60E791D8-0461-F646-BA97-7D613C0646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8767" y="491271"/>
            <a:ext cx="1087394" cy="17070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C6FE66D-60A2-C24A-815A-212A777FCB0C}"/>
              </a:ext>
            </a:extLst>
          </p:cNvPr>
          <p:cNvSpPr txBox="1"/>
          <p:nvPr/>
        </p:nvSpPr>
        <p:spPr>
          <a:xfrm>
            <a:off x="1424763" y="1201479"/>
            <a:ext cx="2348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소셜 로그인 이전에</a:t>
            </a:r>
            <a:r>
              <a:rPr kumimoji="1" lang="en-US" altLang="ko-Kore-KR" dirty="0"/>
              <a:t>…</a:t>
            </a:r>
            <a:endParaRPr kumimoji="1" lang="ko-Kore-KR" altLang="en-US" dirty="0"/>
          </a:p>
        </p:txBody>
      </p:sp>
      <p:pic>
        <p:nvPicPr>
          <p:cNvPr id="7" name="Picture 8">
            <a:extLst>
              <a:ext uri="{FF2B5EF4-FFF2-40B4-BE49-F238E27FC236}">
                <a16:creationId xmlns:a16="http://schemas.microsoft.com/office/drawing/2014/main" id="{4CAFD9E8-977F-B044-A7CB-F41534D69B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5431" y="1882621"/>
            <a:ext cx="3781138" cy="727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2" descr="NAVER Mail - Apps on Google Play">
            <a:extLst>
              <a:ext uri="{FF2B5EF4-FFF2-40B4-BE49-F238E27FC236}">
                <a16:creationId xmlns:a16="http://schemas.microsoft.com/office/drawing/2014/main" id="{9C4E0E58-A110-C346-8E51-799A6C8F18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74" t="16974" r="16974" b="16974"/>
          <a:stretch/>
        </p:blipFill>
        <p:spPr bwMode="auto">
          <a:xfrm>
            <a:off x="2633345" y="3540850"/>
            <a:ext cx="1011382" cy="1011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4" descr="네이버 카페 - Naver Cafe - Apps on Google Play">
            <a:extLst>
              <a:ext uri="{FF2B5EF4-FFF2-40B4-BE49-F238E27FC236}">
                <a16:creationId xmlns:a16="http://schemas.microsoft.com/office/drawing/2014/main" id="{2818310D-A495-1843-8826-F6B2F41FE5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9545" y="3584877"/>
            <a:ext cx="992909" cy="992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네이버 로고 Ai, Png 파일 다운로드 [네이버, 블로그, 카페, 라인, 밴드, 지식인, 쇼핑, 검색]">
            <a:extLst>
              <a:ext uri="{FF2B5EF4-FFF2-40B4-BE49-F238E27FC236}">
                <a16:creationId xmlns:a16="http://schemas.microsoft.com/office/drawing/2014/main" id="{5807FF4A-2166-E64B-AAC9-E5A90B9F33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0193" y="3584877"/>
            <a:ext cx="992908" cy="996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894F5ED-CD36-FF4B-95DB-CFB5198485B4}"/>
              </a:ext>
            </a:extLst>
          </p:cNvPr>
          <p:cNvSpPr txBox="1"/>
          <p:nvPr/>
        </p:nvSpPr>
        <p:spPr>
          <a:xfrm>
            <a:off x="2277934" y="4859079"/>
            <a:ext cx="1722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" altLang="ko-Kore-KR" dirty="0" err="1"/>
              <a:t>mail.naver.com</a:t>
            </a:r>
            <a:endParaRPr kumimoji="1" lang="ko-Kore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CDB2851-2B15-4B40-BD78-A0D054DE56AF}"/>
              </a:ext>
            </a:extLst>
          </p:cNvPr>
          <p:cNvSpPr txBox="1"/>
          <p:nvPr/>
        </p:nvSpPr>
        <p:spPr>
          <a:xfrm>
            <a:off x="5239706" y="4859079"/>
            <a:ext cx="1712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" altLang="ko-Kore-KR" dirty="0" err="1"/>
              <a:t>cafe.naver.com</a:t>
            </a:r>
            <a:endParaRPr kumimoji="1" lang="ko-Kore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942A492-E96A-B143-850D-405FFADD485B}"/>
              </a:ext>
            </a:extLst>
          </p:cNvPr>
          <p:cNvSpPr txBox="1"/>
          <p:nvPr/>
        </p:nvSpPr>
        <p:spPr>
          <a:xfrm>
            <a:off x="7626242" y="4859079"/>
            <a:ext cx="2260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" altLang="ko-Kore-KR" dirty="0" err="1"/>
              <a:t>shopping.naver.com</a:t>
            </a:r>
            <a:endParaRPr kumimoji="1" lang="ko-Kore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5C398ED-6631-394A-9B3D-A419A96B5306}"/>
              </a:ext>
            </a:extLst>
          </p:cNvPr>
          <p:cNvSpPr txBox="1"/>
          <p:nvPr/>
        </p:nvSpPr>
        <p:spPr>
          <a:xfrm>
            <a:off x="4005315" y="5506293"/>
            <a:ext cx="41905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ore-KR" altLang="en-US" sz="2000" dirty="0"/>
              <a:t>서로</a:t>
            </a:r>
            <a:r>
              <a:rPr kumimoji="1" lang="ko-KR" altLang="en-US" sz="2000" dirty="0"/>
              <a:t> 연관된</a:t>
            </a:r>
            <a:r>
              <a:rPr kumimoji="1" lang="en-US" altLang="ko-KR" sz="2000" dirty="0"/>
              <a:t>,</a:t>
            </a:r>
            <a:r>
              <a:rPr kumimoji="1" lang="ko-KR" altLang="en-US" sz="2000" dirty="0"/>
              <a:t> 그러나 독립된 서비스</a:t>
            </a:r>
            <a:endParaRPr kumimoji="1" lang="ko-Kore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107829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  <p:bldP spid="16" grpId="0"/>
      <p:bldP spid="1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F7047AB8-3A27-8A4C-B98D-ABDB785695C1}"/>
              </a:ext>
            </a:extLst>
          </p:cNvPr>
          <p:cNvSpPr txBox="1"/>
          <p:nvPr/>
        </p:nvSpPr>
        <p:spPr>
          <a:xfrm>
            <a:off x="563667" y="443389"/>
            <a:ext cx="47135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spc="-60" dirty="0">
                <a:solidFill>
                  <a:srgbClr val="FF9E1B"/>
                </a:solidFill>
                <a:latin typeface="Noto Sans CJK KR Medium" panose="020B0500000000000000" pitchFamily="34" charset="-128"/>
                <a:ea typeface="Noto Sans CJK KR Medium" panose="020B0500000000000000" pitchFamily="34" charset="-128"/>
              </a:rPr>
              <a:t>강의  </a:t>
            </a:r>
            <a:r>
              <a:rPr kumimoji="1" lang="en-US" altLang="ko-KR" sz="1600" spc="-6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DemiLight" panose="020B0400000000000000" pitchFamily="34" charset="-128"/>
                <a:ea typeface="Noto Sans CJK KR DemiLight" panose="020B0400000000000000" pitchFamily="34" charset="-128"/>
              </a:rPr>
              <a:t>|</a:t>
            </a:r>
            <a:r>
              <a:rPr kumimoji="1" lang="ko-KR" altLang="en-US" sz="1600" spc="-6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DemiLight" panose="020B0400000000000000" pitchFamily="34" charset="-128"/>
                <a:ea typeface="Noto Sans CJK KR DemiLight" panose="020B0400000000000000" pitchFamily="34" charset="-128"/>
              </a:rPr>
              <a:t>  </a:t>
            </a:r>
            <a:r>
              <a:rPr kumimoji="1" lang="en-US" altLang="ko-KR" sz="1600" spc="-6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DemiLight" panose="020B0400000000000000" pitchFamily="34" charset="-128"/>
                <a:ea typeface="Noto Sans CJK KR DemiLight" panose="020B0400000000000000" pitchFamily="34" charset="-128"/>
              </a:rPr>
              <a:t>Social Login, OAuth2</a:t>
            </a:r>
            <a:r>
              <a:rPr kumimoji="1" lang="ko-KR" altLang="en-US" sz="1600" spc="-6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DemiLight" panose="020B0400000000000000" pitchFamily="34" charset="-128"/>
                <a:ea typeface="Noto Sans CJK KR DemiLight" panose="020B0400000000000000" pitchFamily="34" charset="-128"/>
              </a:rPr>
              <a:t> </a:t>
            </a:r>
          </a:p>
        </p:txBody>
      </p:sp>
      <p:pic>
        <p:nvPicPr>
          <p:cNvPr id="8" name="그림 7" descr="모니터, 앉아있는, 컴퓨터, 노트북이(가) 표시된 사진&#10;&#10;자동 생성된 설명">
            <a:extLst>
              <a:ext uri="{FF2B5EF4-FFF2-40B4-BE49-F238E27FC236}">
                <a16:creationId xmlns:a16="http://schemas.microsoft.com/office/drawing/2014/main" id="{60E791D8-0461-F646-BA97-7D613C0646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8767" y="491271"/>
            <a:ext cx="1087394" cy="17070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C6FE66D-60A2-C24A-815A-212A777FCB0C}"/>
              </a:ext>
            </a:extLst>
          </p:cNvPr>
          <p:cNvSpPr txBox="1"/>
          <p:nvPr/>
        </p:nvSpPr>
        <p:spPr>
          <a:xfrm>
            <a:off x="1424763" y="1201479"/>
            <a:ext cx="2348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소셜 로그인 이전에</a:t>
            </a:r>
            <a:r>
              <a:rPr kumimoji="1" lang="en-US" altLang="ko-Kore-KR" dirty="0"/>
              <a:t>…</a:t>
            </a:r>
            <a:endParaRPr kumimoji="1" lang="ko-Kore-KR" altLang="en-US" dirty="0"/>
          </a:p>
        </p:txBody>
      </p:sp>
      <p:pic>
        <p:nvPicPr>
          <p:cNvPr id="18" name="Picture 8">
            <a:extLst>
              <a:ext uri="{FF2B5EF4-FFF2-40B4-BE49-F238E27FC236}">
                <a16:creationId xmlns:a16="http://schemas.microsoft.com/office/drawing/2014/main" id="{AECD3290-9200-D74E-A54D-5DD5F42912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0357" y="2212230"/>
            <a:ext cx="3781138" cy="727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2" descr="NAVER Mail - Apps on Google Play">
            <a:extLst>
              <a:ext uri="{FF2B5EF4-FFF2-40B4-BE49-F238E27FC236}">
                <a16:creationId xmlns:a16="http://schemas.microsoft.com/office/drawing/2014/main" id="{6762B9B7-C393-3342-B1D3-E0AB13F382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74" t="16974" r="16974" b="16974"/>
          <a:stretch/>
        </p:blipFill>
        <p:spPr bwMode="auto">
          <a:xfrm>
            <a:off x="1326196" y="3870459"/>
            <a:ext cx="1011382" cy="1011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4" descr="네이버 카페 - Naver Cafe - Apps on Google Play">
            <a:extLst>
              <a:ext uri="{FF2B5EF4-FFF2-40B4-BE49-F238E27FC236}">
                <a16:creationId xmlns:a16="http://schemas.microsoft.com/office/drawing/2014/main" id="{CDA6BC51-A1A4-6D43-9E7B-73B03DBA43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4471" y="3914486"/>
            <a:ext cx="992909" cy="992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네이버 로고 Ai, Png 파일 다운로드 [네이버, 블로그, 카페, 라인, 밴드, 지식인, 쇼핑, 검색]">
            <a:extLst>
              <a:ext uri="{FF2B5EF4-FFF2-40B4-BE49-F238E27FC236}">
                <a16:creationId xmlns:a16="http://schemas.microsoft.com/office/drawing/2014/main" id="{453E9785-AA29-254D-9620-8D2C3522D5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4273" y="3914486"/>
            <a:ext cx="992908" cy="996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C6ABEBA4-EA51-A142-9A3F-DFC5DD6ABE7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05265" y="1632581"/>
            <a:ext cx="4242145" cy="3592837"/>
          </a:xfrm>
          <a:prstGeom prst="rect">
            <a:avLst/>
          </a:prstGeom>
          <a:ln>
            <a:solidFill>
              <a:schemeClr val="accent2"/>
            </a:solidFill>
          </a:ln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5BFBA96-5449-B440-92CE-7C269D05DBCF}"/>
              </a:ext>
            </a:extLst>
          </p:cNvPr>
          <p:cNvSpPr txBox="1"/>
          <p:nvPr/>
        </p:nvSpPr>
        <p:spPr>
          <a:xfrm>
            <a:off x="5139441" y="5506293"/>
            <a:ext cx="19223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2000" dirty="0"/>
              <a:t>Single Sign On</a:t>
            </a:r>
            <a:endParaRPr kumimoji="1" lang="ko-Kore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246001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F7047AB8-3A27-8A4C-B98D-ABDB785695C1}"/>
              </a:ext>
            </a:extLst>
          </p:cNvPr>
          <p:cNvSpPr txBox="1"/>
          <p:nvPr/>
        </p:nvSpPr>
        <p:spPr>
          <a:xfrm>
            <a:off x="563667" y="443389"/>
            <a:ext cx="47135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spc="-60" dirty="0">
                <a:solidFill>
                  <a:srgbClr val="FF9E1B"/>
                </a:solidFill>
                <a:latin typeface="Noto Sans CJK KR Medium" panose="020B0500000000000000" pitchFamily="34" charset="-128"/>
                <a:ea typeface="Noto Sans CJK KR Medium" panose="020B0500000000000000" pitchFamily="34" charset="-128"/>
              </a:rPr>
              <a:t>강의  </a:t>
            </a:r>
            <a:r>
              <a:rPr kumimoji="1" lang="en-US" altLang="ko-KR" sz="1600" spc="-6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DemiLight" panose="020B0400000000000000" pitchFamily="34" charset="-128"/>
                <a:ea typeface="Noto Sans CJK KR DemiLight" panose="020B0400000000000000" pitchFamily="34" charset="-128"/>
              </a:rPr>
              <a:t>|</a:t>
            </a:r>
            <a:r>
              <a:rPr kumimoji="1" lang="ko-KR" altLang="en-US" sz="1600" spc="-6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DemiLight" panose="020B0400000000000000" pitchFamily="34" charset="-128"/>
                <a:ea typeface="Noto Sans CJK KR DemiLight" panose="020B0400000000000000" pitchFamily="34" charset="-128"/>
              </a:rPr>
              <a:t>  </a:t>
            </a:r>
            <a:r>
              <a:rPr kumimoji="1" lang="en-US" altLang="ko-KR" sz="1600" spc="-6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DemiLight" panose="020B0400000000000000" pitchFamily="34" charset="-128"/>
                <a:ea typeface="Noto Sans CJK KR DemiLight" panose="020B0400000000000000" pitchFamily="34" charset="-128"/>
              </a:rPr>
              <a:t>Social Login, OAuth2</a:t>
            </a:r>
            <a:r>
              <a:rPr kumimoji="1" lang="ko-KR" altLang="en-US" sz="1600" spc="-6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DemiLight" panose="020B0400000000000000" pitchFamily="34" charset="-128"/>
                <a:ea typeface="Noto Sans CJK KR DemiLight" panose="020B0400000000000000" pitchFamily="34" charset="-128"/>
              </a:rPr>
              <a:t> </a:t>
            </a:r>
          </a:p>
        </p:txBody>
      </p:sp>
      <p:pic>
        <p:nvPicPr>
          <p:cNvPr id="8" name="그림 7" descr="모니터, 앉아있는, 컴퓨터, 노트북이(가) 표시된 사진&#10;&#10;자동 생성된 설명">
            <a:extLst>
              <a:ext uri="{FF2B5EF4-FFF2-40B4-BE49-F238E27FC236}">
                <a16:creationId xmlns:a16="http://schemas.microsoft.com/office/drawing/2014/main" id="{60E791D8-0461-F646-BA97-7D613C0646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8767" y="491271"/>
            <a:ext cx="1087394" cy="170709"/>
          </a:xfrm>
          <a:prstGeom prst="rect">
            <a:avLst/>
          </a:prstGeom>
        </p:spPr>
      </p:pic>
      <p:pic>
        <p:nvPicPr>
          <p:cNvPr id="11" name="Picture 2" descr="Browser free icon">
            <a:extLst>
              <a:ext uri="{FF2B5EF4-FFF2-40B4-BE49-F238E27FC236}">
                <a16:creationId xmlns:a16="http://schemas.microsoft.com/office/drawing/2014/main" id="{970D29B8-AB4E-6246-8E3D-911B64BA12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6978" y="2594345"/>
            <a:ext cx="1669308" cy="1669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Browser free icon">
            <a:extLst>
              <a:ext uri="{FF2B5EF4-FFF2-40B4-BE49-F238E27FC236}">
                <a16:creationId xmlns:a16="http://schemas.microsoft.com/office/drawing/2014/main" id="{DB8BD77A-E9FF-734B-95CA-33CF404DD2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5714" y="2594345"/>
            <a:ext cx="1669308" cy="1669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Shield free icon">
            <a:extLst>
              <a:ext uri="{FF2B5EF4-FFF2-40B4-BE49-F238E27FC236}">
                <a16:creationId xmlns:a16="http://schemas.microsoft.com/office/drawing/2014/main" id="{6CA42D84-0D83-9141-A3B9-B980251C8D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2686" y="1362896"/>
            <a:ext cx="1166628" cy="1166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Cookies free icon">
            <a:extLst>
              <a:ext uri="{FF2B5EF4-FFF2-40B4-BE49-F238E27FC236}">
                <a16:creationId xmlns:a16="http://schemas.microsoft.com/office/drawing/2014/main" id="{B44D9EC7-FBBE-DD4B-A527-D8BAF2555D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2686" y="2845684"/>
            <a:ext cx="1166628" cy="1166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User free icon">
            <a:extLst>
              <a:ext uri="{FF2B5EF4-FFF2-40B4-BE49-F238E27FC236}">
                <a16:creationId xmlns:a16="http://schemas.microsoft.com/office/drawing/2014/main" id="{1F083A04-186D-F44F-A351-1285CC26FD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7537" y="4350641"/>
            <a:ext cx="949938" cy="949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위로 굽은 화살표[B] 16">
            <a:extLst>
              <a:ext uri="{FF2B5EF4-FFF2-40B4-BE49-F238E27FC236}">
                <a16:creationId xmlns:a16="http://schemas.microsoft.com/office/drawing/2014/main" id="{F6706391-9DFB-364B-B0E6-FE57C3C7DE02}"/>
              </a:ext>
            </a:extLst>
          </p:cNvPr>
          <p:cNvSpPr/>
          <p:nvPr/>
        </p:nvSpPr>
        <p:spPr>
          <a:xfrm>
            <a:off x="6913821" y="4341924"/>
            <a:ext cx="2400891" cy="549050"/>
          </a:xfrm>
          <a:prstGeom prst="bentUpArrow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4" name="위로 굽은 화살표[B] 23">
            <a:extLst>
              <a:ext uri="{FF2B5EF4-FFF2-40B4-BE49-F238E27FC236}">
                <a16:creationId xmlns:a16="http://schemas.microsoft.com/office/drawing/2014/main" id="{47B0462A-4399-2F44-8EB7-F80F3D959769}"/>
              </a:ext>
            </a:extLst>
          </p:cNvPr>
          <p:cNvSpPr/>
          <p:nvPr/>
        </p:nvSpPr>
        <p:spPr>
          <a:xfrm flipH="1">
            <a:off x="2877288" y="4341924"/>
            <a:ext cx="2330006" cy="549050"/>
          </a:xfrm>
          <a:prstGeom prst="bentUpArrow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5" name="위로 굽은 화살표[B] 24">
            <a:extLst>
              <a:ext uri="{FF2B5EF4-FFF2-40B4-BE49-F238E27FC236}">
                <a16:creationId xmlns:a16="http://schemas.microsoft.com/office/drawing/2014/main" id="{7801853F-0FE6-BF41-BA64-1798D794AE84}"/>
              </a:ext>
            </a:extLst>
          </p:cNvPr>
          <p:cNvSpPr/>
          <p:nvPr/>
        </p:nvSpPr>
        <p:spPr>
          <a:xfrm rot="5400000" flipH="1">
            <a:off x="3767767" y="739820"/>
            <a:ext cx="549049" cy="2469779"/>
          </a:xfrm>
          <a:prstGeom prst="bentUpArrow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6" name="위로 굽은 화살표[B] 25">
            <a:extLst>
              <a:ext uri="{FF2B5EF4-FFF2-40B4-BE49-F238E27FC236}">
                <a16:creationId xmlns:a16="http://schemas.microsoft.com/office/drawing/2014/main" id="{D3D94B05-AC93-2348-B577-D242217BFBF0}"/>
              </a:ext>
            </a:extLst>
          </p:cNvPr>
          <p:cNvSpPr/>
          <p:nvPr/>
        </p:nvSpPr>
        <p:spPr>
          <a:xfrm rot="5400000" flipH="1" flipV="1">
            <a:off x="7875183" y="739820"/>
            <a:ext cx="549049" cy="2469778"/>
          </a:xfrm>
          <a:prstGeom prst="bentUpArrow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7" name="오른쪽으로 구부러진 화살표[C] 26">
            <a:extLst>
              <a:ext uri="{FF2B5EF4-FFF2-40B4-BE49-F238E27FC236}">
                <a16:creationId xmlns:a16="http://schemas.microsoft.com/office/drawing/2014/main" id="{04A96706-1DAB-0843-9C5E-964EE9908CF4}"/>
              </a:ext>
            </a:extLst>
          </p:cNvPr>
          <p:cNvSpPr/>
          <p:nvPr/>
        </p:nvSpPr>
        <p:spPr>
          <a:xfrm>
            <a:off x="1520455" y="3130773"/>
            <a:ext cx="425303" cy="596450"/>
          </a:xfrm>
          <a:prstGeom prst="curvedRightArrow">
            <a:avLst/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쪽 화살표[D] 27">
            <a:extLst>
              <a:ext uri="{FF2B5EF4-FFF2-40B4-BE49-F238E27FC236}">
                <a16:creationId xmlns:a16="http://schemas.microsoft.com/office/drawing/2014/main" id="{84514B17-1584-AA40-A9C9-14056A23850B}"/>
              </a:ext>
            </a:extLst>
          </p:cNvPr>
          <p:cNvSpPr/>
          <p:nvPr/>
        </p:nvSpPr>
        <p:spPr>
          <a:xfrm>
            <a:off x="5964915" y="2561933"/>
            <a:ext cx="255181" cy="251339"/>
          </a:xfrm>
          <a:prstGeom prst="downArrow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9" name="오른쪽 화살표[R] 28">
            <a:extLst>
              <a:ext uri="{FF2B5EF4-FFF2-40B4-BE49-F238E27FC236}">
                <a16:creationId xmlns:a16="http://schemas.microsoft.com/office/drawing/2014/main" id="{C6AF2AAA-D83D-A049-B6A2-0D4A8FE045E0}"/>
              </a:ext>
            </a:extLst>
          </p:cNvPr>
          <p:cNvSpPr/>
          <p:nvPr/>
        </p:nvSpPr>
        <p:spPr>
          <a:xfrm>
            <a:off x="4075328" y="3280142"/>
            <a:ext cx="1148316" cy="297711"/>
          </a:xfrm>
          <a:prstGeom prst="rightArrow">
            <a:avLst/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0" name="오른쪽 화살표[R] 29">
            <a:extLst>
              <a:ext uri="{FF2B5EF4-FFF2-40B4-BE49-F238E27FC236}">
                <a16:creationId xmlns:a16="http://schemas.microsoft.com/office/drawing/2014/main" id="{9C053986-9FE3-9D4E-B395-F4A4287F4A08}"/>
              </a:ext>
            </a:extLst>
          </p:cNvPr>
          <p:cNvSpPr/>
          <p:nvPr/>
        </p:nvSpPr>
        <p:spPr>
          <a:xfrm flipH="1">
            <a:off x="6946014" y="3280142"/>
            <a:ext cx="1193000" cy="297711"/>
          </a:xfrm>
          <a:prstGeom prst="rightArrow">
            <a:avLst/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1" name="아래로 구부러진 화살표[C] 30">
            <a:extLst>
              <a:ext uri="{FF2B5EF4-FFF2-40B4-BE49-F238E27FC236}">
                <a16:creationId xmlns:a16="http://schemas.microsoft.com/office/drawing/2014/main" id="{A158556A-84C8-0449-9FA2-38FB0AA5C16F}"/>
              </a:ext>
            </a:extLst>
          </p:cNvPr>
          <p:cNvSpPr/>
          <p:nvPr/>
        </p:nvSpPr>
        <p:spPr>
          <a:xfrm>
            <a:off x="5800109" y="972080"/>
            <a:ext cx="584791" cy="338554"/>
          </a:xfrm>
          <a:prstGeom prst="curvedDownArrow">
            <a:avLst/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A3F340E-1BB1-024D-A8D3-D816A6D71351}"/>
              </a:ext>
            </a:extLst>
          </p:cNvPr>
          <p:cNvSpPr txBox="1"/>
          <p:nvPr/>
        </p:nvSpPr>
        <p:spPr>
          <a:xfrm>
            <a:off x="3808893" y="4896205"/>
            <a:ext cx="4667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100" dirty="0"/>
              <a:t>이동</a:t>
            </a:r>
            <a:endParaRPr kumimoji="1" lang="ko-Kore-KR" altLang="en-US" sz="11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6607ED6-8A16-DA45-9E8B-5070F11F985A}"/>
              </a:ext>
            </a:extLst>
          </p:cNvPr>
          <p:cNvSpPr txBox="1"/>
          <p:nvPr/>
        </p:nvSpPr>
        <p:spPr>
          <a:xfrm>
            <a:off x="3572450" y="1471816"/>
            <a:ext cx="9396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100" dirty="0"/>
              <a:t>로그인 요청</a:t>
            </a:r>
            <a:endParaRPr kumimoji="1" lang="ko-Kore-KR" altLang="en-US" sz="11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0A67CB2-95AD-C84A-9AD8-DF637EF609D5}"/>
              </a:ext>
            </a:extLst>
          </p:cNvPr>
          <p:cNvSpPr txBox="1"/>
          <p:nvPr/>
        </p:nvSpPr>
        <p:spPr>
          <a:xfrm>
            <a:off x="5788047" y="678058"/>
            <a:ext cx="6078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100" dirty="0"/>
              <a:t>로그인</a:t>
            </a:r>
            <a:endParaRPr kumimoji="1" lang="ko-Kore-KR" altLang="en-US" sz="11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C97FFA7-E681-BE45-B49E-D85E7DF64494}"/>
              </a:ext>
            </a:extLst>
          </p:cNvPr>
          <p:cNvSpPr txBox="1"/>
          <p:nvPr/>
        </p:nvSpPr>
        <p:spPr>
          <a:xfrm>
            <a:off x="4786841" y="2529521"/>
            <a:ext cx="12715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100" dirty="0"/>
              <a:t>로그인 정보 저장</a:t>
            </a:r>
            <a:endParaRPr kumimoji="1" lang="ko-Kore-KR" altLang="en-US" sz="11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01DF4B1-CB0D-004A-9E25-C2F0F0AB8185}"/>
              </a:ext>
            </a:extLst>
          </p:cNvPr>
          <p:cNvSpPr txBox="1"/>
          <p:nvPr/>
        </p:nvSpPr>
        <p:spPr>
          <a:xfrm>
            <a:off x="2023287" y="2220711"/>
            <a:ext cx="79861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100" dirty="0"/>
              <a:t>토큰 반환</a:t>
            </a:r>
            <a:endParaRPr kumimoji="1" lang="ko-Kore-KR" altLang="en-US" sz="1100" dirty="0"/>
          </a:p>
        </p:txBody>
      </p:sp>
      <p:sp>
        <p:nvSpPr>
          <p:cNvPr id="37" name="아래쪽 화살표[D] 36">
            <a:extLst>
              <a:ext uri="{FF2B5EF4-FFF2-40B4-BE49-F238E27FC236}">
                <a16:creationId xmlns:a16="http://schemas.microsoft.com/office/drawing/2014/main" id="{C777DFCB-ACAA-9442-B01E-3613FAC235A3}"/>
              </a:ext>
            </a:extLst>
          </p:cNvPr>
          <p:cNvSpPr/>
          <p:nvPr/>
        </p:nvSpPr>
        <p:spPr>
          <a:xfrm>
            <a:off x="2737904" y="2170831"/>
            <a:ext cx="278768" cy="501917"/>
          </a:xfrm>
          <a:prstGeom prst="downArrow">
            <a:avLst/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306A5B46-A36F-7342-B015-958053E82FE1}"/>
              </a:ext>
            </a:extLst>
          </p:cNvPr>
          <p:cNvSpPr/>
          <p:nvPr/>
        </p:nvSpPr>
        <p:spPr>
          <a:xfrm>
            <a:off x="2820777" y="1789240"/>
            <a:ext cx="113022" cy="6883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9" name="아래쪽 화살표[D] 38">
            <a:extLst>
              <a:ext uri="{FF2B5EF4-FFF2-40B4-BE49-F238E27FC236}">
                <a16:creationId xmlns:a16="http://schemas.microsoft.com/office/drawing/2014/main" id="{16376ADC-0FAC-874B-BBE3-2CB536AB7838}"/>
              </a:ext>
            </a:extLst>
          </p:cNvPr>
          <p:cNvSpPr/>
          <p:nvPr/>
        </p:nvSpPr>
        <p:spPr>
          <a:xfrm>
            <a:off x="9175328" y="2170831"/>
            <a:ext cx="278768" cy="501917"/>
          </a:xfrm>
          <a:prstGeom prst="downArrow">
            <a:avLst/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3D18E74B-4331-4642-AF88-7FC615300195}"/>
              </a:ext>
            </a:extLst>
          </p:cNvPr>
          <p:cNvSpPr/>
          <p:nvPr/>
        </p:nvSpPr>
        <p:spPr>
          <a:xfrm>
            <a:off x="9258201" y="1794788"/>
            <a:ext cx="113022" cy="6883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EDF8ED7-DB49-D548-AD19-B42F5A30E31B}"/>
              </a:ext>
            </a:extLst>
          </p:cNvPr>
          <p:cNvSpPr txBox="1"/>
          <p:nvPr/>
        </p:nvSpPr>
        <p:spPr>
          <a:xfrm>
            <a:off x="717114" y="3213553"/>
            <a:ext cx="79861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100" dirty="0"/>
              <a:t>토큰으로</a:t>
            </a:r>
            <a:endParaRPr kumimoji="1" lang="en-US" altLang="ko-KR" sz="1100" dirty="0"/>
          </a:p>
          <a:p>
            <a:pPr algn="ctr"/>
            <a:r>
              <a:rPr kumimoji="1" lang="ko-KR" altLang="en-US" sz="1100" dirty="0"/>
              <a:t>권한 확인</a:t>
            </a:r>
            <a:endParaRPr kumimoji="1" lang="ko-Kore-KR" altLang="en-US" sz="11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8F8DEBB-C5D1-0240-9B87-C1984851C8D1}"/>
              </a:ext>
            </a:extLst>
          </p:cNvPr>
          <p:cNvSpPr txBox="1"/>
          <p:nvPr/>
        </p:nvSpPr>
        <p:spPr>
          <a:xfrm>
            <a:off x="4181411" y="3511779"/>
            <a:ext cx="79861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100" dirty="0"/>
              <a:t>상태 저장</a:t>
            </a:r>
            <a:endParaRPr kumimoji="1" lang="ko-Kore-KR" altLang="en-US" sz="11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5C06167-1381-9643-828D-3CE5D16B9CB9}"/>
              </a:ext>
            </a:extLst>
          </p:cNvPr>
          <p:cNvSpPr txBox="1"/>
          <p:nvPr/>
        </p:nvSpPr>
        <p:spPr>
          <a:xfrm>
            <a:off x="7905617" y="4896205"/>
            <a:ext cx="4667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100" dirty="0"/>
              <a:t>이동</a:t>
            </a:r>
            <a:endParaRPr kumimoji="1" lang="ko-Kore-KR" altLang="en-US" sz="11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C497C3D-7197-C648-B720-4A10698FF20A}"/>
              </a:ext>
            </a:extLst>
          </p:cNvPr>
          <p:cNvSpPr txBox="1"/>
          <p:nvPr/>
        </p:nvSpPr>
        <p:spPr>
          <a:xfrm>
            <a:off x="7644425" y="1471816"/>
            <a:ext cx="9396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100" dirty="0"/>
              <a:t>로그인 요청</a:t>
            </a:r>
            <a:endParaRPr kumimoji="1" lang="ko-Kore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574669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31" grpId="0" animBg="1"/>
      <p:bldP spid="32" grpId="0"/>
      <p:bldP spid="33" grpId="0"/>
      <p:bldP spid="34" grpId="0"/>
      <p:bldP spid="35" grpId="0"/>
      <p:bldP spid="36" grpId="0"/>
      <p:bldP spid="41" grpId="0"/>
      <p:bldP spid="42" grpId="0"/>
      <p:bldP spid="43" grpId="0"/>
      <p:bldP spid="4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F7047AB8-3A27-8A4C-B98D-ABDB785695C1}"/>
              </a:ext>
            </a:extLst>
          </p:cNvPr>
          <p:cNvSpPr txBox="1"/>
          <p:nvPr/>
        </p:nvSpPr>
        <p:spPr>
          <a:xfrm>
            <a:off x="563667" y="443389"/>
            <a:ext cx="47135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spc="-60" dirty="0">
                <a:solidFill>
                  <a:srgbClr val="FF9E1B"/>
                </a:solidFill>
                <a:latin typeface="Noto Sans CJK KR Medium" panose="020B0500000000000000" pitchFamily="34" charset="-128"/>
                <a:ea typeface="Noto Sans CJK KR Medium" panose="020B0500000000000000" pitchFamily="34" charset="-128"/>
              </a:rPr>
              <a:t>강의  </a:t>
            </a:r>
            <a:r>
              <a:rPr kumimoji="1" lang="en-US" altLang="ko-KR" sz="1600" spc="-6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DemiLight" panose="020B0400000000000000" pitchFamily="34" charset="-128"/>
                <a:ea typeface="Noto Sans CJK KR DemiLight" panose="020B0400000000000000" pitchFamily="34" charset="-128"/>
              </a:rPr>
              <a:t>|</a:t>
            </a:r>
            <a:r>
              <a:rPr kumimoji="1" lang="ko-KR" altLang="en-US" sz="1600" spc="-6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DemiLight" panose="020B0400000000000000" pitchFamily="34" charset="-128"/>
                <a:ea typeface="Noto Sans CJK KR DemiLight" panose="020B0400000000000000" pitchFamily="34" charset="-128"/>
              </a:rPr>
              <a:t>  </a:t>
            </a:r>
            <a:r>
              <a:rPr kumimoji="1" lang="en-US" altLang="ko-KR" sz="1600" spc="-6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DemiLight" panose="020B0400000000000000" pitchFamily="34" charset="-128"/>
                <a:ea typeface="Noto Sans CJK KR DemiLight" panose="020B0400000000000000" pitchFamily="34" charset="-128"/>
              </a:rPr>
              <a:t>Social Login, OAuth2</a:t>
            </a:r>
            <a:r>
              <a:rPr kumimoji="1" lang="ko-KR" altLang="en-US" sz="1600" spc="-6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DemiLight" panose="020B0400000000000000" pitchFamily="34" charset="-128"/>
                <a:ea typeface="Noto Sans CJK KR DemiLight" panose="020B0400000000000000" pitchFamily="34" charset="-128"/>
              </a:rPr>
              <a:t> </a:t>
            </a:r>
          </a:p>
        </p:txBody>
      </p:sp>
      <p:pic>
        <p:nvPicPr>
          <p:cNvPr id="8" name="그림 7" descr="모니터, 앉아있는, 컴퓨터, 노트북이(가) 표시된 사진&#10;&#10;자동 생성된 설명">
            <a:extLst>
              <a:ext uri="{FF2B5EF4-FFF2-40B4-BE49-F238E27FC236}">
                <a16:creationId xmlns:a16="http://schemas.microsoft.com/office/drawing/2014/main" id="{60E791D8-0461-F646-BA97-7D613C0646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8767" y="491271"/>
            <a:ext cx="1087394" cy="170709"/>
          </a:xfrm>
          <a:prstGeom prst="rect">
            <a:avLst/>
          </a:prstGeom>
        </p:spPr>
      </p:pic>
      <p:pic>
        <p:nvPicPr>
          <p:cNvPr id="45" name="Picture 2" descr="Browser free icon">
            <a:extLst>
              <a:ext uri="{FF2B5EF4-FFF2-40B4-BE49-F238E27FC236}">
                <a16:creationId xmlns:a16="http://schemas.microsoft.com/office/drawing/2014/main" id="{8D20E9AD-8241-B340-B218-8E69E94ABB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6978" y="2594345"/>
            <a:ext cx="1669308" cy="1669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2" descr="Browser free icon">
            <a:extLst>
              <a:ext uri="{FF2B5EF4-FFF2-40B4-BE49-F238E27FC236}">
                <a16:creationId xmlns:a16="http://schemas.microsoft.com/office/drawing/2014/main" id="{ED23C4B4-C302-7748-A4E3-24A9FFF3CA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5714" y="2594345"/>
            <a:ext cx="1669308" cy="1669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2" descr="Shield free icon">
            <a:extLst>
              <a:ext uri="{FF2B5EF4-FFF2-40B4-BE49-F238E27FC236}">
                <a16:creationId xmlns:a16="http://schemas.microsoft.com/office/drawing/2014/main" id="{D13448A6-3EEB-3943-9660-A3666C7356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2686" y="1362896"/>
            <a:ext cx="1166628" cy="1166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4" descr="Cookies free icon">
            <a:extLst>
              <a:ext uri="{FF2B5EF4-FFF2-40B4-BE49-F238E27FC236}">
                <a16:creationId xmlns:a16="http://schemas.microsoft.com/office/drawing/2014/main" id="{D5C9B72D-819C-E647-9065-1F69FC76CC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2686" y="2845684"/>
            <a:ext cx="1166628" cy="1166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2" descr="User free icon">
            <a:extLst>
              <a:ext uri="{FF2B5EF4-FFF2-40B4-BE49-F238E27FC236}">
                <a16:creationId xmlns:a16="http://schemas.microsoft.com/office/drawing/2014/main" id="{0DA6A6A1-4A7F-5646-8AA9-E9CC82412B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7537" y="4350641"/>
            <a:ext cx="949938" cy="949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위로 굽은 화살표[B] 49">
            <a:extLst>
              <a:ext uri="{FF2B5EF4-FFF2-40B4-BE49-F238E27FC236}">
                <a16:creationId xmlns:a16="http://schemas.microsoft.com/office/drawing/2014/main" id="{B6E3F49F-14EB-0844-91CB-836CBF61FC5E}"/>
              </a:ext>
            </a:extLst>
          </p:cNvPr>
          <p:cNvSpPr/>
          <p:nvPr/>
        </p:nvSpPr>
        <p:spPr>
          <a:xfrm>
            <a:off x="6913821" y="4341924"/>
            <a:ext cx="2400891" cy="549050"/>
          </a:xfrm>
          <a:prstGeom prst="bentUpArrow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1" name="위로 굽은 화살표[B] 50">
            <a:extLst>
              <a:ext uri="{FF2B5EF4-FFF2-40B4-BE49-F238E27FC236}">
                <a16:creationId xmlns:a16="http://schemas.microsoft.com/office/drawing/2014/main" id="{14572D00-6691-6F42-A911-6AF384656E07}"/>
              </a:ext>
            </a:extLst>
          </p:cNvPr>
          <p:cNvSpPr/>
          <p:nvPr/>
        </p:nvSpPr>
        <p:spPr>
          <a:xfrm flipH="1">
            <a:off x="2877288" y="4341924"/>
            <a:ext cx="2330006" cy="549050"/>
          </a:xfrm>
          <a:prstGeom prst="bentUpArrow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2" name="위로 굽은 화살표[B] 51">
            <a:extLst>
              <a:ext uri="{FF2B5EF4-FFF2-40B4-BE49-F238E27FC236}">
                <a16:creationId xmlns:a16="http://schemas.microsoft.com/office/drawing/2014/main" id="{6B261777-75C4-764D-89DA-2664F1440745}"/>
              </a:ext>
            </a:extLst>
          </p:cNvPr>
          <p:cNvSpPr/>
          <p:nvPr/>
        </p:nvSpPr>
        <p:spPr>
          <a:xfrm rot="5400000" flipH="1">
            <a:off x="3767767" y="739820"/>
            <a:ext cx="549049" cy="2469779"/>
          </a:xfrm>
          <a:prstGeom prst="bentUpArrow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3" name="위로 굽은 화살표[B] 52">
            <a:extLst>
              <a:ext uri="{FF2B5EF4-FFF2-40B4-BE49-F238E27FC236}">
                <a16:creationId xmlns:a16="http://schemas.microsoft.com/office/drawing/2014/main" id="{FA1D4028-5B64-364F-9E75-9ABC74279019}"/>
              </a:ext>
            </a:extLst>
          </p:cNvPr>
          <p:cNvSpPr/>
          <p:nvPr/>
        </p:nvSpPr>
        <p:spPr>
          <a:xfrm rot="5400000" flipH="1" flipV="1">
            <a:off x="7875183" y="739820"/>
            <a:ext cx="549049" cy="2469778"/>
          </a:xfrm>
          <a:prstGeom prst="bentUpArrow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4" name="오른쪽으로 구부러진 화살표[C] 53">
            <a:extLst>
              <a:ext uri="{FF2B5EF4-FFF2-40B4-BE49-F238E27FC236}">
                <a16:creationId xmlns:a16="http://schemas.microsoft.com/office/drawing/2014/main" id="{F6896A52-6C3B-4741-B4F7-D83A09656ED7}"/>
              </a:ext>
            </a:extLst>
          </p:cNvPr>
          <p:cNvSpPr/>
          <p:nvPr/>
        </p:nvSpPr>
        <p:spPr>
          <a:xfrm>
            <a:off x="1520455" y="3130773"/>
            <a:ext cx="425303" cy="596450"/>
          </a:xfrm>
          <a:prstGeom prst="curvedRightArrow">
            <a:avLst/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55" name="오른쪽으로 구부러진 화살표[C] 54">
            <a:extLst>
              <a:ext uri="{FF2B5EF4-FFF2-40B4-BE49-F238E27FC236}">
                <a16:creationId xmlns:a16="http://schemas.microsoft.com/office/drawing/2014/main" id="{2C212413-D405-B44F-A1EE-195492AD00DB}"/>
              </a:ext>
            </a:extLst>
          </p:cNvPr>
          <p:cNvSpPr/>
          <p:nvPr/>
        </p:nvSpPr>
        <p:spPr>
          <a:xfrm flipH="1">
            <a:off x="10285988" y="3130773"/>
            <a:ext cx="385558" cy="596450"/>
          </a:xfrm>
          <a:prstGeom prst="curvedRightArrow">
            <a:avLst/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56" name="아래쪽 화살표[D] 55">
            <a:extLst>
              <a:ext uri="{FF2B5EF4-FFF2-40B4-BE49-F238E27FC236}">
                <a16:creationId xmlns:a16="http://schemas.microsoft.com/office/drawing/2014/main" id="{F401A2D7-3654-D54A-AE05-493B185E5C9A}"/>
              </a:ext>
            </a:extLst>
          </p:cNvPr>
          <p:cNvSpPr/>
          <p:nvPr/>
        </p:nvSpPr>
        <p:spPr>
          <a:xfrm>
            <a:off x="5964915" y="2561933"/>
            <a:ext cx="255181" cy="251339"/>
          </a:xfrm>
          <a:prstGeom prst="downArrow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7" name="오른쪽 화살표[R] 56">
            <a:extLst>
              <a:ext uri="{FF2B5EF4-FFF2-40B4-BE49-F238E27FC236}">
                <a16:creationId xmlns:a16="http://schemas.microsoft.com/office/drawing/2014/main" id="{F9FF7A56-A2DD-3140-B5F4-858B1D2298F3}"/>
              </a:ext>
            </a:extLst>
          </p:cNvPr>
          <p:cNvSpPr/>
          <p:nvPr/>
        </p:nvSpPr>
        <p:spPr>
          <a:xfrm>
            <a:off x="4075328" y="3280142"/>
            <a:ext cx="1148316" cy="297711"/>
          </a:xfrm>
          <a:prstGeom prst="rightArrow">
            <a:avLst/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8" name="오른쪽 화살표[R] 57">
            <a:extLst>
              <a:ext uri="{FF2B5EF4-FFF2-40B4-BE49-F238E27FC236}">
                <a16:creationId xmlns:a16="http://schemas.microsoft.com/office/drawing/2014/main" id="{8EC2FF16-8801-9145-B8D5-917BA2C2931D}"/>
              </a:ext>
            </a:extLst>
          </p:cNvPr>
          <p:cNvSpPr/>
          <p:nvPr/>
        </p:nvSpPr>
        <p:spPr>
          <a:xfrm flipH="1">
            <a:off x="6946014" y="3280142"/>
            <a:ext cx="1193000" cy="297711"/>
          </a:xfrm>
          <a:prstGeom prst="rightArrow">
            <a:avLst/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9" name="아래로 구부러진 화살표[C] 58">
            <a:extLst>
              <a:ext uri="{FF2B5EF4-FFF2-40B4-BE49-F238E27FC236}">
                <a16:creationId xmlns:a16="http://schemas.microsoft.com/office/drawing/2014/main" id="{9CA710FF-086B-B64A-B5B5-50934DC20571}"/>
              </a:ext>
            </a:extLst>
          </p:cNvPr>
          <p:cNvSpPr/>
          <p:nvPr/>
        </p:nvSpPr>
        <p:spPr>
          <a:xfrm>
            <a:off x="5800109" y="972080"/>
            <a:ext cx="584791" cy="338554"/>
          </a:xfrm>
          <a:prstGeom prst="curvedDownArrow">
            <a:avLst/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B32487AA-3A8B-214B-B69F-7BB384BA5432}"/>
              </a:ext>
            </a:extLst>
          </p:cNvPr>
          <p:cNvSpPr txBox="1"/>
          <p:nvPr/>
        </p:nvSpPr>
        <p:spPr>
          <a:xfrm>
            <a:off x="3808893" y="4896205"/>
            <a:ext cx="4667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100" dirty="0"/>
              <a:t>이동</a:t>
            </a:r>
            <a:endParaRPr kumimoji="1" lang="ko-Kore-KR" altLang="en-US" sz="1100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3CA426CC-4FFA-8F40-B5A2-309D3E6B9C6E}"/>
              </a:ext>
            </a:extLst>
          </p:cNvPr>
          <p:cNvSpPr txBox="1"/>
          <p:nvPr/>
        </p:nvSpPr>
        <p:spPr>
          <a:xfrm>
            <a:off x="3572450" y="1471816"/>
            <a:ext cx="9396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100" dirty="0"/>
              <a:t>로그인 요청</a:t>
            </a:r>
            <a:endParaRPr kumimoji="1" lang="ko-Kore-KR" altLang="en-US" sz="1100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EDB50BE-56EF-7340-99D6-CD955B5A45FC}"/>
              </a:ext>
            </a:extLst>
          </p:cNvPr>
          <p:cNvSpPr txBox="1"/>
          <p:nvPr/>
        </p:nvSpPr>
        <p:spPr>
          <a:xfrm>
            <a:off x="5692669" y="678058"/>
            <a:ext cx="79861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100" dirty="0"/>
              <a:t>상태 확인</a:t>
            </a:r>
            <a:endParaRPr kumimoji="1" lang="ko-Kore-KR" altLang="en-US" sz="1100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D0B0F07E-A21C-4845-8A0C-E7E9E4DC354D}"/>
              </a:ext>
            </a:extLst>
          </p:cNvPr>
          <p:cNvSpPr txBox="1"/>
          <p:nvPr/>
        </p:nvSpPr>
        <p:spPr>
          <a:xfrm>
            <a:off x="4786841" y="2529521"/>
            <a:ext cx="12715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100" dirty="0"/>
              <a:t>로그인 정보 저장</a:t>
            </a:r>
            <a:endParaRPr kumimoji="1" lang="ko-Kore-KR" altLang="en-US" sz="1100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44B8F6B7-3069-B34A-874E-46A11AFF0B8D}"/>
              </a:ext>
            </a:extLst>
          </p:cNvPr>
          <p:cNvSpPr txBox="1"/>
          <p:nvPr/>
        </p:nvSpPr>
        <p:spPr>
          <a:xfrm>
            <a:off x="2023287" y="2220711"/>
            <a:ext cx="79861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100" dirty="0"/>
              <a:t>토큰 반환</a:t>
            </a:r>
            <a:endParaRPr kumimoji="1" lang="ko-Kore-KR" altLang="en-US" sz="1100" dirty="0"/>
          </a:p>
        </p:txBody>
      </p:sp>
      <p:sp>
        <p:nvSpPr>
          <p:cNvPr id="65" name="아래쪽 화살표[D] 64">
            <a:extLst>
              <a:ext uri="{FF2B5EF4-FFF2-40B4-BE49-F238E27FC236}">
                <a16:creationId xmlns:a16="http://schemas.microsoft.com/office/drawing/2014/main" id="{B2C97623-C2AB-024D-A659-789C9F5F0D8A}"/>
              </a:ext>
            </a:extLst>
          </p:cNvPr>
          <p:cNvSpPr/>
          <p:nvPr/>
        </p:nvSpPr>
        <p:spPr>
          <a:xfrm>
            <a:off x="2737904" y="2170831"/>
            <a:ext cx="278768" cy="501917"/>
          </a:xfrm>
          <a:prstGeom prst="downArrow">
            <a:avLst/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477EFE68-E4F3-7246-AEA4-27C65C21DA6D}"/>
              </a:ext>
            </a:extLst>
          </p:cNvPr>
          <p:cNvSpPr/>
          <p:nvPr/>
        </p:nvSpPr>
        <p:spPr>
          <a:xfrm>
            <a:off x="2820777" y="1789240"/>
            <a:ext cx="113022" cy="6883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7" name="아래쪽 화살표[D] 66">
            <a:extLst>
              <a:ext uri="{FF2B5EF4-FFF2-40B4-BE49-F238E27FC236}">
                <a16:creationId xmlns:a16="http://schemas.microsoft.com/office/drawing/2014/main" id="{63179FB0-760A-8E4C-8F50-CE566F1C3E3F}"/>
              </a:ext>
            </a:extLst>
          </p:cNvPr>
          <p:cNvSpPr/>
          <p:nvPr/>
        </p:nvSpPr>
        <p:spPr>
          <a:xfrm>
            <a:off x="9175328" y="2170831"/>
            <a:ext cx="278768" cy="501917"/>
          </a:xfrm>
          <a:prstGeom prst="downArrow">
            <a:avLst/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327CF1F3-D3EF-8142-BDD0-2F485ABA0BC4}"/>
              </a:ext>
            </a:extLst>
          </p:cNvPr>
          <p:cNvSpPr/>
          <p:nvPr/>
        </p:nvSpPr>
        <p:spPr>
          <a:xfrm>
            <a:off x="9258201" y="1794788"/>
            <a:ext cx="113022" cy="6883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A9D4C09C-7747-534E-97DE-15A7B2E5E9AC}"/>
              </a:ext>
            </a:extLst>
          </p:cNvPr>
          <p:cNvSpPr txBox="1"/>
          <p:nvPr/>
        </p:nvSpPr>
        <p:spPr>
          <a:xfrm>
            <a:off x="717114" y="3213553"/>
            <a:ext cx="79861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100" dirty="0"/>
              <a:t>토큰으로</a:t>
            </a:r>
            <a:endParaRPr kumimoji="1" lang="en-US" altLang="ko-KR" sz="1100" dirty="0"/>
          </a:p>
          <a:p>
            <a:pPr algn="ctr"/>
            <a:r>
              <a:rPr kumimoji="1" lang="ko-KR" altLang="en-US" sz="1100" dirty="0"/>
              <a:t>권한 확인</a:t>
            </a:r>
            <a:endParaRPr kumimoji="1" lang="ko-Kore-KR" altLang="en-US" sz="1100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743190C0-18E7-F143-A089-4F57A561133F}"/>
              </a:ext>
            </a:extLst>
          </p:cNvPr>
          <p:cNvSpPr txBox="1"/>
          <p:nvPr/>
        </p:nvSpPr>
        <p:spPr>
          <a:xfrm>
            <a:off x="4181411" y="3511779"/>
            <a:ext cx="79861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100" dirty="0"/>
              <a:t>상태 저장</a:t>
            </a:r>
            <a:endParaRPr kumimoji="1" lang="ko-Kore-KR" altLang="en-US" sz="1100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FF12F596-6F4D-674F-A879-24DBBD43B71C}"/>
              </a:ext>
            </a:extLst>
          </p:cNvPr>
          <p:cNvSpPr txBox="1"/>
          <p:nvPr/>
        </p:nvSpPr>
        <p:spPr>
          <a:xfrm>
            <a:off x="7905617" y="4896205"/>
            <a:ext cx="4667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100" dirty="0"/>
              <a:t>이동</a:t>
            </a:r>
            <a:endParaRPr kumimoji="1" lang="ko-Kore-KR" altLang="en-US" sz="1100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9BC982BD-F872-A649-B05C-E55E23EBEDA9}"/>
              </a:ext>
            </a:extLst>
          </p:cNvPr>
          <p:cNvSpPr txBox="1"/>
          <p:nvPr/>
        </p:nvSpPr>
        <p:spPr>
          <a:xfrm>
            <a:off x="7143205" y="3511779"/>
            <a:ext cx="79861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100" dirty="0"/>
              <a:t>상태 저장</a:t>
            </a:r>
            <a:endParaRPr kumimoji="1" lang="ko-Kore-KR" altLang="en-US" sz="1100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3BFAE7DD-6B35-3640-B1A6-FB4FAB2843AE}"/>
              </a:ext>
            </a:extLst>
          </p:cNvPr>
          <p:cNvSpPr txBox="1"/>
          <p:nvPr/>
        </p:nvSpPr>
        <p:spPr>
          <a:xfrm>
            <a:off x="7644425" y="1471816"/>
            <a:ext cx="9396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100" dirty="0"/>
              <a:t>로그인 요청</a:t>
            </a:r>
            <a:endParaRPr kumimoji="1" lang="ko-Kore-KR" altLang="en-US" sz="1100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BEC5C49F-6628-9346-A0B7-B48ABBCA7894}"/>
              </a:ext>
            </a:extLst>
          </p:cNvPr>
          <p:cNvSpPr txBox="1"/>
          <p:nvPr/>
        </p:nvSpPr>
        <p:spPr>
          <a:xfrm>
            <a:off x="9439439" y="2220711"/>
            <a:ext cx="79861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100" dirty="0"/>
              <a:t>토큰 반환</a:t>
            </a:r>
            <a:endParaRPr kumimoji="1" lang="ko-Kore-KR" altLang="en-US" sz="1100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04D5A99-7DD1-0D43-B733-D6BAD57EF53D}"/>
              </a:ext>
            </a:extLst>
          </p:cNvPr>
          <p:cNvSpPr txBox="1"/>
          <p:nvPr/>
        </p:nvSpPr>
        <p:spPr>
          <a:xfrm>
            <a:off x="10680729" y="3213553"/>
            <a:ext cx="79861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100" dirty="0"/>
              <a:t>토큰으로</a:t>
            </a:r>
            <a:endParaRPr kumimoji="1" lang="en-US" altLang="ko-KR" sz="1100" dirty="0"/>
          </a:p>
          <a:p>
            <a:pPr algn="ctr"/>
            <a:r>
              <a:rPr kumimoji="1" lang="ko-KR" altLang="en-US" sz="1100" dirty="0"/>
              <a:t>권한 확인</a:t>
            </a:r>
            <a:endParaRPr kumimoji="1" lang="ko-Kore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2805198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72" grpId="0"/>
      <p:bldP spid="74" grpId="0"/>
      <p:bldP spid="7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모니터, 앉아있는, 컴퓨터, 노트북이(가) 표시된 사진&#10;&#10;자동 생성된 설명">
            <a:extLst>
              <a:ext uri="{FF2B5EF4-FFF2-40B4-BE49-F238E27FC236}">
                <a16:creationId xmlns:a16="http://schemas.microsoft.com/office/drawing/2014/main" id="{A5E101DD-1FC1-844E-864E-833521751C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8767" y="491271"/>
            <a:ext cx="1087394" cy="17070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C51FA7B-5201-9847-9F76-679725268504}"/>
              </a:ext>
            </a:extLst>
          </p:cNvPr>
          <p:cNvSpPr txBox="1"/>
          <p:nvPr/>
        </p:nvSpPr>
        <p:spPr>
          <a:xfrm>
            <a:off x="563667" y="443389"/>
            <a:ext cx="47135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spc="-60" dirty="0">
                <a:solidFill>
                  <a:srgbClr val="FF9E1B"/>
                </a:solidFill>
                <a:latin typeface="Noto Sans CJK KR Medium" panose="020B0500000000000000" pitchFamily="34" charset="-128"/>
                <a:ea typeface="Noto Sans CJK KR Medium" panose="020B0500000000000000" pitchFamily="34" charset="-128"/>
              </a:rPr>
              <a:t>강의  </a:t>
            </a:r>
            <a:r>
              <a:rPr kumimoji="1" lang="en-US" altLang="ko-KR" sz="1600" spc="-6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DemiLight" panose="020B0400000000000000" pitchFamily="34" charset="-128"/>
                <a:ea typeface="Noto Sans CJK KR DemiLight" panose="020B0400000000000000" pitchFamily="34" charset="-128"/>
              </a:rPr>
              <a:t>|</a:t>
            </a:r>
            <a:r>
              <a:rPr kumimoji="1" lang="ko-KR" altLang="en-US" sz="1600" spc="-6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DemiLight" panose="020B0400000000000000" pitchFamily="34" charset="-128"/>
                <a:ea typeface="Noto Sans CJK KR DemiLight" panose="020B0400000000000000" pitchFamily="34" charset="-128"/>
              </a:rPr>
              <a:t>  </a:t>
            </a:r>
            <a:r>
              <a:rPr kumimoji="1" lang="en-US" altLang="ko-KR" sz="1600" spc="-6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DemiLight" panose="020B0400000000000000" pitchFamily="34" charset="-128"/>
                <a:ea typeface="Noto Sans CJK KR DemiLight" panose="020B0400000000000000" pitchFamily="34" charset="-128"/>
              </a:rPr>
              <a:t>Social Login, OAuth2</a:t>
            </a:r>
            <a:r>
              <a:rPr kumimoji="1" lang="ko-KR" altLang="en-US" sz="1600" spc="-6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DemiLight" panose="020B0400000000000000" pitchFamily="34" charset="-128"/>
                <a:ea typeface="Noto Sans CJK KR DemiLight" panose="020B0400000000000000" pitchFamily="34" charset="-128"/>
              </a:rPr>
              <a:t> </a:t>
            </a:r>
          </a:p>
        </p:txBody>
      </p:sp>
      <p:pic>
        <p:nvPicPr>
          <p:cNvPr id="7" name="Picture 8">
            <a:extLst>
              <a:ext uri="{FF2B5EF4-FFF2-40B4-BE49-F238E27FC236}">
                <a16:creationId xmlns:a16="http://schemas.microsoft.com/office/drawing/2014/main" id="{9E63EB88-147A-5F4C-BF0D-2E01FD9C98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0357" y="2623705"/>
            <a:ext cx="3781138" cy="727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2" descr="NAVER Mail - Apps on Google Play">
            <a:extLst>
              <a:ext uri="{FF2B5EF4-FFF2-40B4-BE49-F238E27FC236}">
                <a16:creationId xmlns:a16="http://schemas.microsoft.com/office/drawing/2014/main" id="{84667C1F-BEC3-464C-9BD3-0B19F55CFB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74" t="16974" r="16974" b="16974"/>
          <a:stretch/>
        </p:blipFill>
        <p:spPr bwMode="auto">
          <a:xfrm>
            <a:off x="1326196" y="3870459"/>
            <a:ext cx="1011382" cy="1011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 descr="네이버 카페 - Naver Cafe - Apps on Google Play">
            <a:extLst>
              <a:ext uri="{FF2B5EF4-FFF2-40B4-BE49-F238E27FC236}">
                <a16:creationId xmlns:a16="http://schemas.microsoft.com/office/drawing/2014/main" id="{68E71374-3DCD-A14B-AA37-5A6FBB99D4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4471" y="3914486"/>
            <a:ext cx="992909" cy="992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네이버 로고 Ai, Png 파일 다운로드 [네이버, 블로그, 카페, 라인, 밴드, 지식인, 쇼핑, 검색]">
            <a:extLst>
              <a:ext uri="{FF2B5EF4-FFF2-40B4-BE49-F238E27FC236}">
                <a16:creationId xmlns:a16="http://schemas.microsoft.com/office/drawing/2014/main" id="{F33F9717-EC31-014B-9E8D-0FC3DBC4F0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4273" y="3914486"/>
            <a:ext cx="992908" cy="996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Buildings free icon">
            <a:extLst>
              <a:ext uri="{FF2B5EF4-FFF2-40B4-BE49-F238E27FC236}">
                <a16:creationId xmlns:a16="http://schemas.microsoft.com/office/drawing/2014/main" id="{7D0E7178-D379-6647-B909-6CCA0C65C5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192" y="2159523"/>
            <a:ext cx="2537638" cy="2537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People free icon">
            <a:extLst>
              <a:ext uri="{FF2B5EF4-FFF2-40B4-BE49-F238E27FC236}">
                <a16:creationId xmlns:a16="http://schemas.microsoft.com/office/drawing/2014/main" id="{24C0EA5B-C6F3-AA43-91FA-D239AC39B7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193465" y="2954280"/>
            <a:ext cx="1456660" cy="1456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아래로 구부러진 화살표[C] 13">
            <a:extLst>
              <a:ext uri="{FF2B5EF4-FFF2-40B4-BE49-F238E27FC236}">
                <a16:creationId xmlns:a16="http://schemas.microsoft.com/office/drawing/2014/main" id="{BC77040A-9489-4E45-8B86-349D3F721F4F}"/>
              </a:ext>
            </a:extLst>
          </p:cNvPr>
          <p:cNvSpPr/>
          <p:nvPr/>
        </p:nvSpPr>
        <p:spPr>
          <a:xfrm>
            <a:off x="5603358" y="2742542"/>
            <a:ext cx="2636875" cy="686458"/>
          </a:xfrm>
          <a:prstGeom prst="curvedDownArrow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22185E0-F09F-9648-86FF-30DF358C9209}"/>
              </a:ext>
            </a:extLst>
          </p:cNvPr>
          <p:cNvSpPr txBox="1"/>
          <p:nvPr/>
        </p:nvSpPr>
        <p:spPr>
          <a:xfrm>
            <a:off x="2102904" y="5070394"/>
            <a:ext cx="24160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000" dirty="0"/>
              <a:t>연관성 있는 서비스</a:t>
            </a:r>
            <a:endParaRPr kumimoji="1" lang="ko-Kore-KR" altLang="en-US" sz="20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807ACC7-11E4-5C4F-9D1E-692F671BC060}"/>
              </a:ext>
            </a:extLst>
          </p:cNvPr>
          <p:cNvSpPr txBox="1"/>
          <p:nvPr/>
        </p:nvSpPr>
        <p:spPr>
          <a:xfrm>
            <a:off x="8381987" y="5070394"/>
            <a:ext cx="24160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000" dirty="0"/>
              <a:t>연관성 없는 서비스</a:t>
            </a:r>
            <a:endParaRPr kumimoji="1" lang="ko-Kore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012725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/>
      <p:bldP spid="1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F78684F-4215-EB4B-B3C6-49543D93D1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7244" y="1118486"/>
            <a:ext cx="5477512" cy="4621028"/>
          </a:xfrm>
          <a:prstGeom prst="rect">
            <a:avLst/>
          </a:prstGeom>
        </p:spPr>
      </p:pic>
      <p:pic>
        <p:nvPicPr>
          <p:cNvPr id="5" name="그림 4" descr="모니터, 앉아있는, 컴퓨터, 노트북이(가) 표시된 사진&#10;&#10;자동 생성된 설명">
            <a:extLst>
              <a:ext uri="{FF2B5EF4-FFF2-40B4-BE49-F238E27FC236}">
                <a16:creationId xmlns:a16="http://schemas.microsoft.com/office/drawing/2014/main" id="{A5E101DD-1FC1-844E-864E-833521751C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8767" y="491271"/>
            <a:ext cx="1087394" cy="17070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C51FA7B-5201-9847-9F76-679725268504}"/>
              </a:ext>
            </a:extLst>
          </p:cNvPr>
          <p:cNvSpPr txBox="1"/>
          <p:nvPr/>
        </p:nvSpPr>
        <p:spPr>
          <a:xfrm>
            <a:off x="563667" y="443389"/>
            <a:ext cx="47135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spc="-60" dirty="0">
                <a:solidFill>
                  <a:srgbClr val="FF9E1B"/>
                </a:solidFill>
                <a:latin typeface="Noto Sans CJK KR Medium" panose="020B0500000000000000" pitchFamily="34" charset="-128"/>
                <a:ea typeface="Noto Sans CJK KR Medium" panose="020B0500000000000000" pitchFamily="34" charset="-128"/>
              </a:rPr>
              <a:t>강의  </a:t>
            </a:r>
            <a:r>
              <a:rPr kumimoji="1" lang="en-US" altLang="ko-KR" sz="1600" spc="-6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DemiLight" panose="020B0400000000000000" pitchFamily="34" charset="-128"/>
                <a:ea typeface="Noto Sans CJK KR DemiLight" panose="020B0400000000000000" pitchFamily="34" charset="-128"/>
              </a:rPr>
              <a:t>|</a:t>
            </a:r>
            <a:r>
              <a:rPr kumimoji="1" lang="ko-KR" altLang="en-US" sz="1600" spc="-6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DemiLight" panose="020B0400000000000000" pitchFamily="34" charset="-128"/>
                <a:ea typeface="Noto Sans CJK KR DemiLight" panose="020B0400000000000000" pitchFamily="34" charset="-128"/>
              </a:rPr>
              <a:t>  </a:t>
            </a:r>
            <a:r>
              <a:rPr kumimoji="1" lang="en-US" altLang="ko-KR" sz="1600" spc="-6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DemiLight" panose="020B0400000000000000" pitchFamily="34" charset="-128"/>
                <a:ea typeface="Noto Sans CJK KR DemiLight" panose="020B0400000000000000" pitchFamily="34" charset="-128"/>
              </a:rPr>
              <a:t>Social Login, OAuth2</a:t>
            </a:r>
            <a:r>
              <a:rPr kumimoji="1" lang="ko-KR" altLang="en-US" sz="1600" spc="-6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DemiLight" panose="020B0400000000000000" pitchFamily="34" charset="-128"/>
                <a:ea typeface="Noto Sans CJK KR DemiLight" panose="020B0400000000000000" pitchFamily="34" charset="-128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479644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F78684F-4215-EB4B-B3C6-49543D93D1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7244" y="1118486"/>
            <a:ext cx="5477512" cy="4621028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DE8FEA79-AEB7-DE4F-A03C-1535A9333567}"/>
              </a:ext>
            </a:extLst>
          </p:cNvPr>
          <p:cNvSpPr/>
          <p:nvPr/>
        </p:nvSpPr>
        <p:spPr>
          <a:xfrm>
            <a:off x="3357244" y="2530546"/>
            <a:ext cx="2097258" cy="467833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6" name="그림 5" descr="모니터, 앉아있는, 컴퓨터, 노트북이(가) 표시된 사진&#10;&#10;자동 생성된 설명">
            <a:extLst>
              <a:ext uri="{FF2B5EF4-FFF2-40B4-BE49-F238E27FC236}">
                <a16:creationId xmlns:a16="http://schemas.microsoft.com/office/drawing/2014/main" id="{822FE731-1034-FE4A-8488-16BE568694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8767" y="491271"/>
            <a:ext cx="1087394" cy="17070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F231FCC-9FEB-0B4D-A9BB-275F8B4A4DC1}"/>
              </a:ext>
            </a:extLst>
          </p:cNvPr>
          <p:cNvSpPr txBox="1"/>
          <p:nvPr/>
        </p:nvSpPr>
        <p:spPr>
          <a:xfrm>
            <a:off x="563667" y="443389"/>
            <a:ext cx="47135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spc="-60" dirty="0">
                <a:solidFill>
                  <a:srgbClr val="FF9E1B"/>
                </a:solidFill>
                <a:latin typeface="Noto Sans CJK KR Medium" panose="020B0500000000000000" pitchFamily="34" charset="-128"/>
                <a:ea typeface="Noto Sans CJK KR Medium" panose="020B0500000000000000" pitchFamily="34" charset="-128"/>
              </a:rPr>
              <a:t>강의  </a:t>
            </a:r>
            <a:r>
              <a:rPr kumimoji="1" lang="en-US" altLang="ko-KR" sz="1600" spc="-6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DemiLight" panose="020B0400000000000000" pitchFamily="34" charset="-128"/>
                <a:ea typeface="Noto Sans CJK KR DemiLight" panose="020B0400000000000000" pitchFamily="34" charset="-128"/>
              </a:rPr>
              <a:t>|</a:t>
            </a:r>
            <a:r>
              <a:rPr kumimoji="1" lang="ko-KR" altLang="en-US" sz="1600" spc="-6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DemiLight" panose="020B0400000000000000" pitchFamily="34" charset="-128"/>
                <a:ea typeface="Noto Sans CJK KR DemiLight" panose="020B0400000000000000" pitchFamily="34" charset="-128"/>
              </a:rPr>
              <a:t>  </a:t>
            </a:r>
            <a:r>
              <a:rPr kumimoji="1" lang="en-US" altLang="ko-KR" sz="1600" spc="-6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DemiLight" panose="020B0400000000000000" pitchFamily="34" charset="-128"/>
                <a:ea typeface="Noto Sans CJK KR DemiLight" panose="020B0400000000000000" pitchFamily="34" charset="-128"/>
              </a:rPr>
              <a:t>Social Login, OAuth2</a:t>
            </a:r>
            <a:r>
              <a:rPr kumimoji="1" lang="ko-KR" altLang="en-US" sz="1600" spc="-6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DemiLight" panose="020B0400000000000000" pitchFamily="34" charset="-128"/>
                <a:ea typeface="Noto Sans CJK KR DemiLight" panose="020B0400000000000000" pitchFamily="34" charset="-128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325313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19264</TotalTime>
  <Words>365</Words>
  <Application>Microsoft Macintosh PowerPoint</Application>
  <PresentationFormat>와이드스크린</PresentationFormat>
  <Paragraphs>87</Paragraphs>
  <Slides>23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31" baseType="lpstr">
      <vt:lpstr>맑은 고딕</vt:lpstr>
      <vt:lpstr>Noto Sans CJK KR Bold</vt:lpstr>
      <vt:lpstr>Noto Sans CJK KR DemiLight</vt:lpstr>
      <vt:lpstr>Noto Sans CJK KR Light</vt:lpstr>
      <vt:lpstr>Noto Sans CJK KR Medium</vt:lpstr>
      <vt:lpstr>Arial</vt:lpstr>
      <vt:lpstr>Calibri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배지수</dc:creator>
  <cp:lastModifiedBy>Park Jeeho</cp:lastModifiedBy>
  <cp:revision>356</cp:revision>
  <dcterms:created xsi:type="dcterms:W3CDTF">2019-05-07T05:36:17Z</dcterms:created>
  <dcterms:modified xsi:type="dcterms:W3CDTF">2022-03-01T10:00:12Z</dcterms:modified>
</cp:coreProperties>
</file>